
<file path=[Content_Types].xml><?xml version="1.0" encoding="utf-8"?>
<Types xmlns="http://schemas.openxmlformats.org/package/2006/content-types">
  <Default Extension="png" ContentType="image/png"/>
  <Default Extension="jpeg" ContentType="image/jpeg"/>
  <Default Extension="glb" ContentType="model/gltf.binary"/>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7"/>
  </p:notesMasterIdLst>
  <p:sldIdLst>
    <p:sldId id="256" r:id="rId2"/>
    <p:sldId id="264" r:id="rId3"/>
    <p:sldId id="263" r:id="rId4"/>
    <p:sldId id="261" r:id="rId5"/>
    <p:sldId id="262"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CFCFC"/>
    <a:srgbClr val="08ABD5"/>
    <a:srgbClr val="F6F6F7"/>
    <a:srgbClr val="E6E6E6"/>
    <a:srgbClr val="FAFAFA"/>
    <a:srgbClr val="F9F9F9"/>
    <a:srgbClr val="F2F2F2"/>
    <a:srgbClr val="D7D7D7"/>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66" y="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11/12/2018</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pic>
        <p:nvPicPr>
          <p:cNvPr id="8" name="Picture 7">
            <a:extLst>
              <a:ext uri="{FF2B5EF4-FFF2-40B4-BE49-F238E27FC236}">
                <a16:creationId xmlns:a16="http://schemas.microsoft.com/office/drawing/2014/main" id="{7EBBD66E-E3F4-467C-B601-783B0C9AB439}"/>
              </a:ext>
            </a:extLst>
          </p:cNvPr>
          <p:cNvPicPr>
            <a:picLocks noChangeAspect="1"/>
          </p:cNvPicPr>
          <p:nvPr userDrawn="1"/>
        </p:nvPicPr>
        <p:blipFill>
          <a:blip r:embed="rId2"/>
          <a:stretch>
            <a:fillRect/>
          </a:stretch>
        </p:blipFill>
        <p:spPr>
          <a:xfrm>
            <a:off x="24440" y="6575726"/>
            <a:ext cx="582331" cy="264696"/>
          </a:xfrm>
          <a:prstGeom prst="rect">
            <a:avLst/>
          </a:prstGeom>
        </p:spPr>
      </p:pic>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CADEECF8-68B8-44D8-993F-81F2259DA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4" name="Rectangle 13">
            <a:extLst>
              <a:ext uri="{FF2B5EF4-FFF2-40B4-BE49-F238E27FC236}">
                <a16:creationId xmlns:a16="http://schemas.microsoft.com/office/drawing/2014/main" id="{240B3DAE-EDF4-4B05-B626-7FCEA8C162E3}"/>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2833604-130E-4CA3-892E-FA3B0452717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6" name="TextBox 15">
            <a:extLst>
              <a:ext uri="{FF2B5EF4-FFF2-40B4-BE49-F238E27FC236}">
                <a16:creationId xmlns:a16="http://schemas.microsoft.com/office/drawing/2014/main" id="{7096080C-A14E-4330-AE99-1C361060E11C}"/>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12/11/2018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asivapra/gsky/blob/master/Documents/ows/GSKY_Terria_Interaction.pptx" TargetMode="External"/><Relationship Id="rId3" Type="http://schemas.openxmlformats.org/officeDocument/2006/relationships/hyperlink" Target="https://terria.io/projects/" TargetMode="External"/><Relationship Id="rId7"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hyperlink" Target="https://www.remix3d.com/details/G009SV5W31Z5" TargetMode="External"/><Relationship Id="rId5" Type="http://schemas.microsoft.com/office/2017/06/relationships/model3d" Target="../media/model3d1.glb"/><Relationship Id="rId4" Type="http://schemas.openxmlformats.org/officeDocument/2006/relationships/hyperlink" Target="https://github.com/asivapra/gsky/blob/master/Documents/ows/GSKY_OWS_Server.doc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hyperlink" Target="http://130.56.242.16/terria/" TargetMode="External"/><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slideLayout" Target="../slideLayouts/slideLayout2.xml"/><Relationship Id="rId16" Type="http://schemas.openxmlformats.org/officeDocument/2006/relationships/image" Target="../media/image16.png"/><Relationship Id="rId1" Type="http://schemas.openxmlformats.org/officeDocument/2006/relationships/tags" Target="../tags/tag2.xml"/><Relationship Id="rId6" Type="http://schemas.openxmlformats.org/officeDocument/2006/relationships/hyperlink" Target="https://www.remix3d.com/details/G009SWDLQTC9" TargetMode="External"/><Relationship Id="rId11" Type="http://schemas.openxmlformats.org/officeDocument/2006/relationships/image" Target="../media/image11.png"/><Relationship Id="rId5" Type="http://schemas.microsoft.com/office/2017/06/relationships/model3d" Target="../media/model3d2.glb"/><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8.png"/><Relationship Id="rId3" Type="http://schemas.microsoft.com/office/2017/06/relationships/model3d" Target="../media/model3d3.glb"/><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slideLayout" Target="../slideLayouts/slideLayout2.xml"/><Relationship Id="rId16" Type="http://schemas.openxmlformats.org/officeDocument/2006/relationships/image" Target="../media/image26.png"/><Relationship Id="rId1" Type="http://schemas.openxmlformats.org/officeDocument/2006/relationships/tags" Target="../tags/tag3.xml"/><Relationship Id="rId11" Type="http://schemas.openxmlformats.org/officeDocument/2006/relationships/image" Target="../media/image21.png"/><Relationship Id="rId5" Type="http://schemas.openxmlformats.org/officeDocument/2006/relationships/image" Target="../media/image18.pn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hyperlink" Target="https://www.remix3d.com/details/G009SV3FG5HK" TargetMode="External"/><Relationship Id="rId9" Type="http://schemas.openxmlformats.org/officeDocument/2006/relationships/image" Target="../media/image19.png"/><Relationship Id="rId1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7.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33.png"/><Relationship Id="rId11" Type="http://schemas.openxmlformats.org/officeDocument/2006/relationships/hyperlink" Target="https://www.remix3d.com/details/G009SXD19PX3" TargetMode="External"/><Relationship Id="rId5" Type="http://schemas.openxmlformats.org/officeDocument/2006/relationships/image" Target="../media/image32.png"/><Relationship Id="rId10" Type="http://schemas.microsoft.com/office/2017/06/relationships/model3d" Target="../media/model3d4.glb"/><Relationship Id="rId4" Type="http://schemas.openxmlformats.org/officeDocument/2006/relationships/image" Target="../media/image31.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5.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4.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40.png"/><Relationship Id="rId10" Type="http://schemas.openxmlformats.org/officeDocument/2006/relationships/hyperlink" Target="https://www.remix3d.com/details/G009SWDLQTC9" TargetMode="External"/><Relationship Id="rId4" Type="http://schemas.openxmlformats.org/officeDocument/2006/relationships/image" Target="../media/image39.png"/><Relationship Id="rId9" Type="http://schemas.microsoft.com/office/2017/06/relationships/model3d" Target="../media/model3d2.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BA51D3-EEDA-4501-B63D-0BB39119EE31}"/>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TerriaMap (</a:t>
            </a:r>
            <a:r>
              <a:rPr lang="en-US"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CSIRO</a:t>
            </a: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with GSKY (</a:t>
            </a:r>
            <a:r>
              <a:rPr lang="en-US"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NCI</a:t>
            </a: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t>
            </a:r>
          </a:p>
        </p:txBody>
      </p:sp>
      <p:sp>
        <p:nvSpPr>
          <p:cNvPr id="6" name="TextBox 5">
            <a:extLst>
              <a:ext uri="{FF2B5EF4-FFF2-40B4-BE49-F238E27FC236}">
                <a16:creationId xmlns:a16="http://schemas.microsoft.com/office/drawing/2014/main" id="{4EA9EE25-BF95-4FD6-BA92-04DB74B35B8C}"/>
              </a:ext>
            </a:extLst>
          </p:cNvPr>
          <p:cNvSpPr txBox="1"/>
          <p:nvPr/>
        </p:nvSpPr>
        <p:spPr>
          <a:xfrm>
            <a:off x="738909" y="1304014"/>
            <a:ext cx="8039331" cy="1107996"/>
          </a:xfrm>
          <a:prstGeom prst="rect">
            <a:avLst/>
          </a:prstGeom>
          <a:noFill/>
        </p:spPr>
        <p:txBody>
          <a:bodyPr wrap="square" rtlCol="0">
            <a:spAutoFit/>
          </a:bodyPr>
          <a:lstStyle/>
          <a:p>
            <a:pPr algn="just"/>
            <a:r>
              <a:rPr lang="en-US" b="1" cap="all">
                <a:latin typeface="Calibri" panose="020F0502020204030204" pitchFamily="34" charset="0"/>
                <a:cs typeface="Calibri" panose="020F0502020204030204" pitchFamily="34" charset="0"/>
              </a:rPr>
              <a:t>NATIONAL MAP</a:t>
            </a:r>
            <a:endParaRPr lang="en-US" sz="600" b="1" cap="all" baseline="30000">
              <a:latin typeface="Calibri" panose="020F0502020204030204" pitchFamily="34" charset="0"/>
              <a:cs typeface="Calibri" panose="020F0502020204030204" pitchFamily="34" charset="0"/>
            </a:endParaRPr>
          </a:p>
          <a:p>
            <a:pPr algn="just"/>
            <a:r>
              <a:rPr lang="en-US" sz="1200">
                <a:latin typeface="Calibri" panose="020F0502020204030204" pitchFamily="34" charset="0"/>
                <a:cs typeface="Calibri" panose="020F0502020204030204" pitchFamily="34" charset="0"/>
              </a:rPr>
              <a:t>“TerriaJS was born late 2014 thanks to NationalMap. It started as a web based platform. The Australian NationalMap platform contributed greatly in opening data by government agencies and in discovering and consuming open data by general public, industry, academia and the government itself. NationalMap is managed and maintained by: Digital Transformation Agency - product ownership, Geoscience Australia - product hosting, Data61 Terria - product software development.”</a:t>
            </a:r>
            <a:r>
              <a:rPr lang="en-US" sz="1050" b="1" cap="all" baseline="30000">
                <a:latin typeface="Calibri" panose="020F0502020204030204" pitchFamily="34" charset="0"/>
                <a:cs typeface="Calibri" panose="020F0502020204030204" pitchFamily="34" charset="0"/>
                <a:hlinkClick r:id="rId3"/>
              </a:rPr>
              <a:t>[</a:t>
            </a:r>
            <a:r>
              <a:rPr lang="en-US" sz="1050" b="1" baseline="30000">
                <a:latin typeface="Calibri" panose="020F0502020204030204" pitchFamily="34" charset="0"/>
                <a:cs typeface="Calibri" panose="020F0502020204030204" pitchFamily="34" charset="0"/>
                <a:hlinkClick r:id="rId3"/>
              </a:rPr>
              <a:t>Ref</a:t>
            </a:r>
            <a:r>
              <a:rPr lang="en-US" sz="1050" b="1" cap="all" baseline="30000">
                <a:latin typeface="Calibri" panose="020F0502020204030204" pitchFamily="34" charset="0"/>
                <a:cs typeface="Calibri" panose="020F0502020204030204" pitchFamily="34" charset="0"/>
                <a:hlinkClick r:id="rId3"/>
              </a:rPr>
              <a:t>]</a:t>
            </a:r>
            <a:endParaRPr lang="en-US">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8394690F-E33C-4D47-B987-C23D1CB43730}"/>
              </a:ext>
            </a:extLst>
          </p:cNvPr>
          <p:cNvSpPr txBox="1"/>
          <p:nvPr/>
        </p:nvSpPr>
        <p:spPr>
          <a:xfrm>
            <a:off x="738909" y="2513218"/>
            <a:ext cx="8413042" cy="738664"/>
          </a:xfrm>
          <a:prstGeom prst="rect">
            <a:avLst/>
          </a:prstGeom>
          <a:noFill/>
        </p:spPr>
        <p:txBody>
          <a:bodyPr wrap="square" rtlCol="0">
            <a:spAutoFit/>
          </a:bodyPr>
          <a:lstStyle/>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Next slide is a non-technical user guide.</a:t>
            </a:r>
          </a:p>
          <a:p>
            <a:pPr marL="285750" indent="-285750">
              <a:buFont typeface="Arial" panose="020B0604020202020204" pitchFamily="34" charset="0"/>
              <a:buChar char="•"/>
            </a:pP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Three slides that follow it will show the process with code snippets. </a:t>
            </a:r>
          </a:p>
          <a:p>
            <a:pPr marL="285750" indent="-285750">
              <a:buFont typeface="Arial" panose="020B0604020202020204" pitchFamily="34" charset="0"/>
              <a:buChar char="•"/>
            </a:pPr>
            <a:r>
              <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hlinkClick r:id="rId4" tooltip="GSKY_OWS_Server.docx"/>
              </a:rPr>
              <a:t>GSKY_OWS_Server.docx</a:t>
            </a:r>
            <a:r>
              <a:rPr lang="en-US"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for details.</a:t>
            </a:r>
            <a:endParaRPr lang="en-AU" sz="140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13" name="3D Model 12" descr="Pressure Transfer Map">
                <a:extLst>
                  <a:ext uri="{FF2B5EF4-FFF2-40B4-BE49-F238E27FC236}">
                    <a16:creationId xmlns:a16="http://schemas.microsoft.com/office/drawing/2014/main" id="{E8A6F169-1EBD-4B67-8B1D-4A82E78CF564}"/>
                  </a:ext>
                </a:extLst>
              </p:cNvPr>
              <p:cNvGraphicFramePr>
                <a:graphicFrameLocks noChangeAspect="1"/>
              </p:cNvGraphicFramePr>
              <p:nvPr>
                <p:extLst>
                  <p:ext uri="{D42A27DB-BD31-4B8C-83A1-F6EECF244321}">
                    <p14:modId xmlns:p14="http://schemas.microsoft.com/office/powerpoint/2010/main" val="1902458539"/>
                  </p:ext>
                </p:extLst>
              </p:nvPr>
            </p:nvGraphicFramePr>
            <p:xfrm>
              <a:off x="8886665" y="878445"/>
              <a:ext cx="3037882" cy="3037881"/>
            </p:xfrm>
            <a:graphic>
              <a:graphicData uri="http://schemas.microsoft.com/office/drawing/2017/model3d">
                <am3d:model3d r:embed="rId5">
                  <am3d:spPr>
                    <a:xfrm>
                      <a:off x="0" y="0"/>
                      <a:ext cx="3037882" cy="3037881"/>
                    </a:xfrm>
                    <a:prstGeom prst="rect">
                      <a:avLst/>
                    </a:prstGeom>
                  </am3d:spPr>
                  <am3d:camera>
                    <am3d:pos x="0" y="0" z="81469202"/>
                    <am3d:up dx="0" dy="36000000" dz="0"/>
                    <am3d:lookAt x="0" y="0" z="0"/>
                    <am3d:perspective fov="2700000"/>
                  </am3d:camera>
                  <am3d:trans>
                    <am3d:meterPerModelUnit n="1953124" d="1000000"/>
                    <am3d:preTrans dx="0" dy="0" dz="-18000000"/>
                    <am3d:scale>
                      <am3d:sx n="1000000" d="1000000"/>
                      <am3d:sy n="1000000" d="1000000"/>
                      <am3d:sz n="1000000" d="1000000"/>
                    </am3d:scale>
                    <am3d:rot ax="223247" ay="-2452683" az="-146222"/>
                    <am3d:postTrans dx="0" dy="0" dz="0"/>
                  </am3d:trans>
                  <am3d:attrSrcUrl r:id="rId6"/>
                  <am3d:raster rName="Office3DRenderer" rVer="16.0.8326">
                    <am3d:blip r:embed="rId7"/>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Pressure Transfer Map">
                <a:extLst>
                  <a:ext uri="{FF2B5EF4-FFF2-40B4-BE49-F238E27FC236}">
                    <a16:creationId xmlns:a16="http://schemas.microsoft.com/office/drawing/2014/main" id="{E8A6F169-1EBD-4B67-8B1D-4A82E78CF564}"/>
                  </a:ext>
                </a:extLst>
              </p:cNvPr>
              <p:cNvPicPr>
                <a:picLocks noGrp="1" noRot="1" noChangeAspect="1" noMove="1" noResize="1" noEditPoints="1" noAdjustHandles="1" noChangeArrowheads="1" noChangeShapeType="1" noCrop="1"/>
              </p:cNvPicPr>
              <p:nvPr/>
            </p:nvPicPr>
            <p:blipFill>
              <a:blip r:embed="rId7"/>
              <a:stretch>
                <a:fillRect/>
              </a:stretch>
            </p:blipFill>
            <p:spPr>
              <a:xfrm>
                <a:off x="8886665" y="878445"/>
                <a:ext cx="3037882" cy="3037881"/>
              </a:xfrm>
              <a:prstGeom prst="rect">
                <a:avLst/>
              </a:prstGeom>
            </p:spPr>
          </p:pic>
        </mc:Fallback>
      </mc:AlternateContent>
      <p:sp>
        <p:nvSpPr>
          <p:cNvPr id="14" name="TextBox 13">
            <a:extLst>
              <a:ext uri="{FF2B5EF4-FFF2-40B4-BE49-F238E27FC236}">
                <a16:creationId xmlns:a16="http://schemas.microsoft.com/office/drawing/2014/main" id="{C03B3120-A015-4D5E-BFE1-860B5BD25B28}"/>
              </a:ext>
            </a:extLst>
          </p:cNvPr>
          <p:cNvSpPr txBox="1"/>
          <p:nvPr/>
        </p:nvSpPr>
        <p:spPr>
          <a:xfrm>
            <a:off x="742844" y="3482515"/>
            <a:ext cx="7144850" cy="584775"/>
          </a:xfrm>
          <a:prstGeom prst="rect">
            <a:avLst/>
          </a:prstGeom>
          <a:noFill/>
        </p:spPr>
        <p:txBody>
          <a:bodyPr wrap="square" rtlCol="0">
            <a:spAutoFit/>
          </a:bodyPr>
          <a:lstStyle/>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It will take approximately 8 minutes to watch this animation. </a:t>
            </a:r>
          </a:p>
          <a:p>
            <a:pPr marL="285750" indent="-285750" algn="just">
              <a:buFont typeface="Arial" panose="020B0604020202020204" pitchFamily="34" charset="0"/>
              <a:buChar char="•"/>
            </a:pPr>
            <a:r>
              <a:rPr lang="en-AU" sz="1600">
                <a:latin typeface="Calibri" panose="020F0502020204030204" pitchFamily="34" charset="0"/>
                <a:cs typeface="Calibri" panose="020F0502020204030204" pitchFamily="34" charset="0"/>
              </a:rPr>
              <a:t>Use </a:t>
            </a:r>
            <a:r>
              <a:rPr lang="en-AU" sz="1400" b="1">
                <a:latin typeface="Calibri" panose="020F0502020204030204" pitchFamily="34" charset="0"/>
                <a:cs typeface="Calibri" panose="020F0502020204030204" pitchFamily="34" charset="0"/>
                <a:hlinkClick r:id="rId8" tooltip="GSKY_Terria_Interaction.pptx"/>
              </a:rPr>
              <a:t>GSKY_Terria_Interaction.pptx</a:t>
            </a:r>
            <a:r>
              <a:rPr lang="en-AU" sz="1400" b="1">
                <a:latin typeface="Calibri" panose="020F0502020204030204" pitchFamily="34" charset="0"/>
                <a:cs typeface="Calibri" panose="020F0502020204030204" pitchFamily="34" charset="0"/>
              </a:rPr>
              <a:t> </a:t>
            </a:r>
            <a:r>
              <a:rPr lang="en-AU" sz="1600">
                <a:latin typeface="Calibri" panose="020F0502020204030204" pitchFamily="34" charset="0"/>
                <a:cs typeface="Calibri" panose="020F0502020204030204" pitchFamily="34" charset="0"/>
              </a:rPr>
              <a:t>for controlled slideshow at your own pace.</a:t>
            </a:r>
          </a:p>
        </p:txBody>
      </p:sp>
      <p:sp>
        <p:nvSpPr>
          <p:cNvPr id="15" name="TextBox 14">
            <a:extLst>
              <a:ext uri="{FF2B5EF4-FFF2-40B4-BE49-F238E27FC236}">
                <a16:creationId xmlns:a16="http://schemas.microsoft.com/office/drawing/2014/main" id="{D2CC4704-778A-40E2-8F51-A4CE5F53E695}"/>
              </a:ext>
            </a:extLst>
          </p:cNvPr>
          <p:cNvSpPr txBox="1"/>
          <p:nvPr/>
        </p:nvSpPr>
        <p:spPr>
          <a:xfrm>
            <a:off x="1892417" y="4997998"/>
            <a:ext cx="5516850" cy="461665"/>
          </a:xfrm>
          <a:prstGeom prst="rect">
            <a:avLst/>
          </a:prstGeom>
          <a:noFill/>
        </p:spPr>
        <p:txBody>
          <a:bodyPr wrap="square" rtlCol="0">
            <a:spAutoFit/>
          </a:bodyPr>
          <a:lstStyle/>
          <a:p>
            <a:r>
              <a:rPr lang="en-US"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The slide show will begin in 5 seconds !</a:t>
            </a:r>
            <a:endParaRPr lang="en-AU" sz="24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2" name="TextBox 1">
            <a:extLst>
              <a:ext uri="{FF2B5EF4-FFF2-40B4-BE49-F238E27FC236}">
                <a16:creationId xmlns:a16="http://schemas.microsoft.com/office/drawing/2014/main" id="{B592AB6E-0A82-487D-A563-48CAE9E92D22}"/>
              </a:ext>
            </a:extLst>
          </p:cNvPr>
          <p:cNvSpPr txBox="1"/>
          <p:nvPr/>
        </p:nvSpPr>
        <p:spPr>
          <a:xfrm>
            <a:off x="738908" y="4354347"/>
            <a:ext cx="10773153" cy="600164"/>
          </a:xfrm>
          <a:prstGeom prst="rect">
            <a:avLst/>
          </a:prstGeom>
          <a:noFill/>
        </p:spPr>
        <p:txBody>
          <a:bodyPr wrap="square" rtlCol="0">
            <a:spAutoFit/>
          </a:bodyPr>
          <a:lstStyle/>
          <a:p>
            <a:r>
              <a:rPr lang="en-US" sz="1100" b="1">
                <a:solidFill>
                  <a:schemeClr val="bg1">
                    <a:lumMod val="50000"/>
                  </a:schemeClr>
                </a:solidFill>
                <a:latin typeface="Calibri" panose="020F0502020204030204" pitchFamily="34" charset="0"/>
                <a:cs typeface="Calibri" panose="020F0502020204030204" pitchFamily="34" charset="0"/>
              </a:rPr>
              <a:t>DISCLAIMER</a:t>
            </a:r>
          </a:p>
          <a:p>
            <a:r>
              <a:rPr lang="en-US" sz="1100">
                <a:solidFill>
                  <a:schemeClr val="bg1">
                    <a:lumMod val="50000"/>
                  </a:schemeClr>
                </a:solidFill>
                <a:latin typeface="Calibri" panose="020F0502020204030204" pitchFamily="34" charset="0"/>
                <a:cs typeface="Calibri" panose="020F0502020204030204" pitchFamily="34" charset="0"/>
              </a:rPr>
              <a:t>Only some relevant code snippets from TerriaMap (</a:t>
            </a:r>
            <a:r>
              <a:rPr lang="en-US" sz="1100" i="1">
                <a:solidFill>
                  <a:schemeClr val="bg1">
                    <a:lumMod val="50000"/>
                  </a:schemeClr>
                </a:solidFill>
                <a:latin typeface="Calibri" panose="020F0502020204030204" pitchFamily="34" charset="0"/>
                <a:cs typeface="Calibri" panose="020F0502020204030204" pitchFamily="34" charset="0"/>
              </a:rPr>
              <a:t>TerriaJS-specs.js</a:t>
            </a:r>
            <a:r>
              <a:rPr lang="en-US" sz="1100">
                <a:solidFill>
                  <a:schemeClr val="bg1">
                    <a:lumMod val="50000"/>
                  </a:schemeClr>
                </a:solidFill>
                <a:latin typeface="Calibri" panose="020F0502020204030204" pitchFamily="34" charset="0"/>
                <a:cs typeface="Calibri" panose="020F0502020204030204" pitchFamily="34" charset="0"/>
              </a:rPr>
              <a:t>) and GSKY (</a:t>
            </a:r>
            <a:r>
              <a:rPr lang="en-US" sz="1100" i="1">
                <a:solidFill>
                  <a:schemeClr val="bg1">
                    <a:lumMod val="50000"/>
                  </a:schemeClr>
                </a:solidFill>
                <a:latin typeface="Calibri" panose="020F0502020204030204" pitchFamily="34" charset="0"/>
                <a:cs typeface="Calibri" panose="020F0502020204030204" pitchFamily="34" charset="0"/>
              </a:rPr>
              <a:t>ows.go</a:t>
            </a:r>
            <a:r>
              <a:rPr lang="en-US" sz="1100">
                <a:solidFill>
                  <a:schemeClr val="bg1">
                    <a:lumMod val="50000"/>
                  </a:schemeClr>
                </a:solidFill>
                <a:latin typeface="Calibri" panose="020F0502020204030204" pitchFamily="34" charset="0"/>
                <a:cs typeface="Calibri" panose="020F0502020204030204" pitchFamily="34" charset="0"/>
              </a:rPr>
              <a:t>) are shown. They give pointers to understand the programs by studying the full codes. It is out of scope to include all code. More details are given in </a:t>
            </a:r>
            <a:r>
              <a:rPr lang="en-AU" sz="1100">
                <a:ln w="0"/>
                <a:solidFill>
                  <a:schemeClr val="bg1">
                    <a:lumMod val="50000"/>
                  </a:schemeClr>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the above Word document</a:t>
            </a:r>
            <a:r>
              <a:rPr lang="en-US" sz="1100">
                <a:solidFill>
                  <a:schemeClr val="bg1">
                    <a:lumMod val="50000"/>
                  </a:schemeClr>
                </a:solidFill>
                <a:latin typeface="Calibri" panose="020F0502020204030204" pitchFamily="34" charset="0"/>
                <a:cs typeface="Calibri" panose="020F0502020204030204" pitchFamily="34" charset="0"/>
              </a:rPr>
              <a:t>. Gaps exist in code descriptions and the information may change over time. </a:t>
            </a:r>
            <a:endParaRPr lang="en-AU" sz="1100">
              <a:solidFill>
                <a:schemeClr val="bg1">
                  <a:lumMod val="50000"/>
                </a:schemeClr>
              </a:solidFill>
              <a:latin typeface="Calibri" panose="020F0502020204030204" pitchFamily="34" charset="0"/>
              <a:cs typeface="Calibri" panose="020F0502020204030204" pitchFamily="34" charset="0"/>
            </a:endParaRPr>
          </a:p>
        </p:txBody>
      </p:sp>
      <p:sp>
        <p:nvSpPr>
          <p:cNvPr id="10" name="Slide Number Placeholder 4">
            <a:extLst>
              <a:ext uri="{FF2B5EF4-FFF2-40B4-BE49-F238E27FC236}">
                <a16:creationId xmlns:a16="http://schemas.microsoft.com/office/drawing/2014/main" id="{944AB18C-1A35-41D5-B93E-7B402A8B853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1</a:t>
            </a:fld>
            <a:endParaRPr lang="en-US" dirty="0"/>
          </a:p>
        </p:txBody>
      </p:sp>
    </p:spTree>
    <p:custDataLst>
      <p:tags r:id="rId1"/>
    </p:custDataLst>
    <p:extLst>
      <p:ext uri="{BB962C8B-B14F-4D97-AF65-F5344CB8AC3E}">
        <p14:creationId xmlns:p14="http://schemas.microsoft.com/office/powerpoint/2010/main" val="1785468110"/>
      </p:ext>
    </p:extLst>
  </p:cSld>
  <p:clrMapOvr>
    <a:masterClrMapping/>
  </p:clrMapOvr>
  <mc:AlternateContent xmlns:mc="http://schemas.openxmlformats.org/markup-compatibility/2006">
    <mc:Choice xmlns:p14="http://schemas.microsoft.com/office/powerpoint/2010/main" Requires="p14">
      <p:transition spd="slow" p14:dur="2000" advTm="54786"/>
    </mc:Choice>
    <mc:Fallback>
      <p:transition spd="slow" advTm="547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13"/>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5"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9">
            <a:extLst>
              <a:ext uri="{FF2B5EF4-FFF2-40B4-BE49-F238E27FC236}">
                <a16:creationId xmlns:a16="http://schemas.microsoft.com/office/drawing/2014/main" id="{F0DE0BFA-4F72-4ECA-86E0-3FFFD539B331}"/>
              </a:ext>
            </a:extLst>
          </p:cNvPr>
          <p:cNvSpPr/>
          <p:nvPr/>
        </p:nvSpPr>
        <p:spPr>
          <a:xfrm>
            <a:off x="11072627" y="126587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Rectangle 51">
            <a:extLst>
              <a:ext uri="{FF2B5EF4-FFF2-40B4-BE49-F238E27FC236}">
                <a16:creationId xmlns:a16="http://schemas.microsoft.com/office/drawing/2014/main" id="{E18635F8-8617-4B3C-BD5B-FA579F41F30E}"/>
              </a:ext>
            </a:extLst>
          </p:cNvPr>
          <p:cNvSpPr/>
          <p:nvPr/>
        </p:nvSpPr>
        <p:spPr>
          <a:xfrm>
            <a:off x="11026177" y="1206671"/>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Oval 46">
            <a:extLst>
              <a:ext uri="{FF2B5EF4-FFF2-40B4-BE49-F238E27FC236}">
                <a16:creationId xmlns:a16="http://schemas.microsoft.com/office/drawing/2014/main" id="{7E9959B2-2CBD-402E-B5DD-9B1D109C00F0}"/>
              </a:ext>
            </a:extLst>
          </p:cNvPr>
          <p:cNvSpPr/>
          <p:nvPr/>
        </p:nvSpPr>
        <p:spPr>
          <a:xfrm>
            <a:off x="7867478" y="391261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BB8A82EB-CFD6-445F-8EFC-3FF77AB53439}"/>
              </a:ext>
            </a:extLst>
          </p:cNvPr>
          <p:cNvSpPr/>
          <p:nvPr/>
        </p:nvSpPr>
        <p:spPr>
          <a:xfrm>
            <a:off x="7784211" y="3858258"/>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Oval 20">
            <a:extLst>
              <a:ext uri="{FF2B5EF4-FFF2-40B4-BE49-F238E27FC236}">
                <a16:creationId xmlns:a16="http://schemas.microsoft.com/office/drawing/2014/main" id="{EAC86BE0-9702-4EEF-B7C0-BDC9E848B25B}"/>
              </a:ext>
            </a:extLst>
          </p:cNvPr>
          <p:cNvSpPr/>
          <p:nvPr/>
        </p:nvSpPr>
        <p:spPr>
          <a:xfrm>
            <a:off x="7539947" y="304379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5EE42D3C-16B6-4C2E-B276-28FC9007E84E}"/>
              </a:ext>
            </a:extLst>
          </p:cNvPr>
          <p:cNvSpPr/>
          <p:nvPr/>
        </p:nvSpPr>
        <p:spPr>
          <a:xfrm>
            <a:off x="7437501" y="2949033"/>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9">
            <a:extLst>
              <a:ext uri="{FF2B5EF4-FFF2-40B4-BE49-F238E27FC236}">
                <a16:creationId xmlns:a16="http://schemas.microsoft.com/office/drawing/2014/main" id="{8BC637E7-D5D2-43FA-B500-FBF8E9289FCB}"/>
              </a:ext>
            </a:extLst>
          </p:cNvPr>
          <p:cNvSpPr/>
          <p:nvPr/>
        </p:nvSpPr>
        <p:spPr>
          <a:xfrm>
            <a:off x="4405212" y="5155112"/>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E31D4E3E-9F91-487B-B26E-5AFFACEAC571}"/>
              </a:ext>
            </a:extLst>
          </p:cNvPr>
          <p:cNvSpPr/>
          <p:nvPr/>
        </p:nvSpPr>
        <p:spPr>
          <a:xfrm>
            <a:off x="4290380" y="507410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Oval 15">
            <a:extLst>
              <a:ext uri="{FF2B5EF4-FFF2-40B4-BE49-F238E27FC236}">
                <a16:creationId xmlns:a16="http://schemas.microsoft.com/office/drawing/2014/main" id="{0BDDA09E-21AD-4F05-A755-078F0A9E3C55}"/>
              </a:ext>
            </a:extLst>
          </p:cNvPr>
          <p:cNvSpPr/>
          <p:nvPr/>
        </p:nvSpPr>
        <p:spPr>
          <a:xfrm>
            <a:off x="3143625" y="301623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14540681-8612-421F-8DCB-5AA56D289CFA}"/>
              </a:ext>
            </a:extLst>
          </p:cNvPr>
          <p:cNvSpPr/>
          <p:nvPr/>
        </p:nvSpPr>
        <p:spPr>
          <a:xfrm>
            <a:off x="3049354" y="295837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CBE5D11B-593C-40EB-A025-61A55F43AFCD}"/>
              </a:ext>
            </a:extLst>
          </p:cNvPr>
          <p:cNvSpPr/>
          <p:nvPr/>
        </p:nvSpPr>
        <p:spPr>
          <a:xfrm>
            <a:off x="2045652" y="16704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814556ED-D265-4F3C-AD19-29B48D8FFE25}"/>
              </a:ext>
            </a:extLst>
          </p:cNvPr>
          <p:cNvSpPr/>
          <p:nvPr/>
        </p:nvSpPr>
        <p:spPr>
          <a:xfrm>
            <a:off x="1938366" y="15973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TextBox 37">
            <a:extLst>
              <a:ext uri="{FF2B5EF4-FFF2-40B4-BE49-F238E27FC236}">
                <a16:creationId xmlns:a16="http://schemas.microsoft.com/office/drawing/2014/main" id="{41BC5259-CAE3-4DB1-A4CD-A0A6D70A348E}"/>
              </a:ext>
            </a:extLst>
          </p:cNvPr>
          <p:cNvSpPr txBox="1"/>
          <p:nvPr/>
        </p:nvSpPr>
        <p:spPr>
          <a:xfrm>
            <a:off x="841230" y="1109658"/>
            <a:ext cx="3812400" cy="1713600"/>
          </a:xfrm>
          <a:prstGeom prst="rect">
            <a:avLst/>
          </a:prstGeom>
          <a:gradFill flip="none" rotWithShape="1">
            <a:gsLst>
              <a:gs pos="0">
                <a:srgbClr val="F7F7F7">
                  <a:shade val="30000"/>
                  <a:satMod val="115000"/>
                </a:srgbClr>
              </a:gs>
              <a:gs pos="50000">
                <a:srgbClr val="F7F7F7">
                  <a:shade val="67500"/>
                  <a:satMod val="115000"/>
                </a:srgbClr>
              </a:gs>
              <a:gs pos="100000">
                <a:srgbClr val="F7F7F7">
                  <a:shade val="100000"/>
                  <a:satMod val="115000"/>
                </a:srgbClr>
              </a:gs>
            </a:gsLst>
            <a:lin ang="5400000" scaled="1"/>
            <a:tileRect/>
          </a:gradFill>
        </p:spPr>
        <p:txBody>
          <a:bodyPr wrap="square" rtlCol="0">
            <a:spAutoFit/>
          </a:bodyPr>
          <a:lstStyle/>
          <a:p>
            <a:pPr algn="just"/>
            <a:r>
              <a:rPr lang="en-US" sz="1600">
                <a:latin typeface="Calibri" panose="020F0502020204030204" pitchFamily="34" charset="0"/>
                <a:cs typeface="Calibri" panose="020F0502020204030204" pitchFamily="34" charset="0"/>
              </a:rPr>
              <a:t>This animation will demonstrate the use of GSKY through </a:t>
            </a:r>
            <a:r>
              <a:rPr lang="en-US" sz="1600" b="1">
                <a:solidFill>
                  <a:schemeClr val="accent5">
                    <a:lumMod val="50000"/>
                  </a:schemeClr>
                </a:solidFill>
                <a:highlight>
                  <a:srgbClr val="C0C0C0"/>
                </a:highlight>
                <a:latin typeface="Calibri" panose="020F0502020204030204" pitchFamily="34" charset="0"/>
                <a:cs typeface="Calibri" panose="020F0502020204030204" pitchFamily="34" charset="0"/>
                <a:hlinkClick r:id="rId3"/>
              </a:rPr>
              <a:t>TerriaMap</a:t>
            </a:r>
            <a:r>
              <a:rPr lang="en-US" sz="1600">
                <a:latin typeface="Calibri" panose="020F0502020204030204" pitchFamily="34" charset="0"/>
                <a:cs typeface="Calibri" panose="020F0502020204030204" pitchFamily="34" charset="0"/>
              </a:rPr>
              <a:t>, using the GEOGLAM data. There are more layers than those shown here, but not all may have displayable data. In some cases you will have to zoom in to see any overlaid data.</a:t>
            </a:r>
          </a:p>
          <a:p>
            <a:pPr algn="just"/>
            <a:endParaRPr lang="en-US" sz="160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5C1A9DE-D346-462A-A0F1-24EB335E5994}"/>
              </a:ext>
            </a:extLst>
          </p:cNvPr>
          <p:cNvPicPr>
            <a:picLocks noChangeAspect="1"/>
          </p:cNvPicPr>
          <p:nvPr/>
        </p:nvPicPr>
        <p:blipFill>
          <a:blip r:embed="rId4"/>
          <a:stretch>
            <a:fillRect/>
          </a:stretch>
        </p:blipFill>
        <p:spPr>
          <a:xfrm>
            <a:off x="841230" y="1109658"/>
            <a:ext cx="3813897" cy="1714504"/>
          </a:xfrm>
          <a:prstGeom prst="rect">
            <a:avLst/>
          </a:prstGeom>
          <a:ln w="3175">
            <a:solidFill>
              <a:schemeClr val="tx1"/>
            </a:solidFill>
          </a:ln>
        </p:spPr>
      </p:pic>
      <p:sp>
        <p:nvSpPr>
          <p:cNvPr id="9" name="Rectangle: Rounded Corners 8">
            <a:extLst>
              <a:ext uri="{FF2B5EF4-FFF2-40B4-BE49-F238E27FC236}">
                <a16:creationId xmlns:a16="http://schemas.microsoft.com/office/drawing/2014/main" id="{30F4F82A-AD75-488B-8EF3-D078FA88D836}"/>
              </a:ext>
            </a:extLst>
          </p:cNvPr>
          <p:cNvSpPr/>
          <p:nvPr/>
        </p:nvSpPr>
        <p:spPr>
          <a:xfrm>
            <a:off x="1097552" y="1641291"/>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49" name="3D Model 48" descr="Jellyfish">
                <a:extLst>
                  <a:ext uri="{FF2B5EF4-FFF2-40B4-BE49-F238E27FC236}">
                    <a16:creationId xmlns:a16="http://schemas.microsoft.com/office/drawing/2014/main" id="{EA07CA8F-84A5-464D-BC3C-10BDF202706A}"/>
                  </a:ext>
                </a:extLst>
              </p:cNvPr>
              <p:cNvGraphicFramePr>
                <a:graphicFrameLocks noChangeAspect="1"/>
              </p:cNvGraphicFramePr>
              <p:nvPr>
                <p:extLst>
                  <p:ext uri="{D42A27DB-BD31-4B8C-83A1-F6EECF244321}">
                    <p14:modId xmlns:p14="http://schemas.microsoft.com/office/powerpoint/2010/main" val="690868314"/>
                  </p:ext>
                </p:extLst>
              </p:nvPr>
            </p:nvGraphicFramePr>
            <p:xfrm>
              <a:off x="4477191" y="967779"/>
              <a:ext cx="1051408" cy="2318860"/>
            </p:xfrm>
            <a:graphic>
              <a:graphicData uri="http://schemas.microsoft.com/office/drawing/2017/model3d">
                <am3d:model3d r:embed="rId5">
                  <am3d:spPr>
                    <a:xfrm>
                      <a:off x="0" y="0"/>
                      <a:ext cx="1051408" cy="2318860"/>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6"/>
                  <am3d:raster rName="Office3DRenderer" rVer="16.0.8326">
                    <am3d:blip r:embed="rId7"/>
                  </am3d:raster>
                  <am3d:objViewport viewportSz="25864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9" name="3D Model 48" descr="Jellyfish">
                <a:extLst>
                  <a:ext uri="{FF2B5EF4-FFF2-40B4-BE49-F238E27FC236}">
                    <a16:creationId xmlns:a16="http://schemas.microsoft.com/office/drawing/2014/main" id="{EA07CA8F-84A5-464D-BC3C-10BDF202706A}"/>
                  </a:ext>
                </a:extLst>
              </p:cNvPr>
              <p:cNvPicPr>
                <a:picLocks noGrp="1" noRot="1" noChangeAspect="1" noMove="1" noResize="1" noEditPoints="1" noAdjustHandles="1" noChangeArrowheads="1" noChangeShapeType="1" noCrop="1"/>
              </p:cNvPicPr>
              <p:nvPr/>
            </p:nvPicPr>
            <p:blipFill>
              <a:blip r:embed="rId8"/>
              <a:stretch>
                <a:fillRect/>
              </a:stretch>
            </p:blipFill>
            <p:spPr>
              <a:xfrm>
                <a:off x="4477191" y="967779"/>
                <a:ext cx="1051408" cy="2318860"/>
              </a:xfrm>
              <a:prstGeom prst="rect">
                <a:avLst/>
              </a:prstGeom>
            </p:spPr>
          </p:pic>
        </mc:Fallback>
      </mc:AlternateContent>
      <p:sp>
        <p:nvSpPr>
          <p:cNvPr id="42" name="Oval 41">
            <a:extLst>
              <a:ext uri="{FF2B5EF4-FFF2-40B4-BE49-F238E27FC236}">
                <a16:creationId xmlns:a16="http://schemas.microsoft.com/office/drawing/2014/main" id="{F0FCB9A1-3C4C-4A56-AEBD-02B74BF017FF}"/>
              </a:ext>
            </a:extLst>
          </p:cNvPr>
          <p:cNvSpPr/>
          <p:nvPr/>
        </p:nvSpPr>
        <p:spPr>
          <a:xfrm>
            <a:off x="-6086204" y="3757531"/>
            <a:ext cx="140147" cy="140147"/>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Slide Number Placeholder 3">
            <a:extLst>
              <a:ext uri="{FF2B5EF4-FFF2-40B4-BE49-F238E27FC236}">
                <a16:creationId xmlns:a16="http://schemas.microsoft.com/office/drawing/2014/main" id="{23DBBF9B-7845-49D8-8FE6-49A233ABCF70}"/>
              </a:ext>
            </a:extLst>
          </p:cNvPr>
          <p:cNvSpPr>
            <a:spLocks noGrp="1"/>
          </p:cNvSpPr>
          <p:nvPr>
            <p:ph type="sldNum" sz="quarter" idx="12"/>
          </p:nvPr>
        </p:nvSpPr>
        <p:spPr/>
        <p:txBody>
          <a:bodyPr/>
          <a:lstStyle/>
          <a:p>
            <a:fld id="{6D22F896-40B5-4ADD-8801-0D06FADFA095}" type="slidenum">
              <a:rPr lang="en-US" smtClean="0"/>
              <a:t>2</a:t>
            </a:fld>
            <a:endParaRPr lang="en-US" dirty="0"/>
          </a:p>
        </p:txBody>
      </p:sp>
      <p:sp>
        <p:nvSpPr>
          <p:cNvPr id="5" name="TextBox 4">
            <a:extLst>
              <a:ext uri="{FF2B5EF4-FFF2-40B4-BE49-F238E27FC236}">
                <a16:creationId xmlns:a16="http://schemas.microsoft.com/office/drawing/2014/main" id="{417794CA-B38A-4F2A-B43B-2CA4DAE4119C}"/>
              </a:ext>
            </a:extLst>
          </p:cNvPr>
          <p:cNvSpPr txBox="1"/>
          <p:nvPr/>
        </p:nvSpPr>
        <p:spPr>
          <a:xfrm>
            <a:off x="2030845" y="182880"/>
            <a:ext cx="6742706"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User Guide</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C15A9797-E994-4246-AF54-D87FE45BD8B9}"/>
              </a:ext>
            </a:extLst>
          </p:cNvPr>
          <p:cNvSpPr txBox="1"/>
          <p:nvPr/>
        </p:nvSpPr>
        <p:spPr>
          <a:xfrm>
            <a:off x="841230" y="5657719"/>
            <a:ext cx="3812400"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1. Click: Add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7276D1FC-6024-4DDD-9D4F-80F440F59F53}"/>
              </a:ext>
            </a:extLst>
          </p:cNvPr>
          <p:cNvSpPr txBox="1"/>
          <p:nvPr/>
        </p:nvSpPr>
        <p:spPr>
          <a:xfrm>
            <a:off x="841230" y="5871459"/>
            <a:ext cx="3812400" cy="261610"/>
          </a:xfrm>
          <a:prstGeom prst="rect">
            <a:avLst/>
          </a:prstGeom>
          <a:noFill/>
        </p:spPr>
        <p:txBody>
          <a:bodyPr wrap="square" rtlCol="0">
            <a:spAutoFit/>
          </a:bodyPr>
          <a:lstStyle>
            <a:defPPr>
              <a:defRPr lang="en-US"/>
            </a:defPPr>
            <a:lvl1pPr>
              <a:defRPr sz="1100">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b="1"/>
              <a:t>2. Click: My data</a:t>
            </a:r>
            <a:endParaRPr lang="en-AU" b="1"/>
          </a:p>
        </p:txBody>
      </p:sp>
      <p:sp>
        <p:nvSpPr>
          <p:cNvPr id="30" name="TextBox 29">
            <a:extLst>
              <a:ext uri="{FF2B5EF4-FFF2-40B4-BE49-F238E27FC236}">
                <a16:creationId xmlns:a16="http://schemas.microsoft.com/office/drawing/2014/main" id="{1454FAFA-EA78-4A9A-92D9-FF3FF4A5261A}"/>
              </a:ext>
            </a:extLst>
          </p:cNvPr>
          <p:cNvSpPr txBox="1"/>
          <p:nvPr/>
        </p:nvSpPr>
        <p:spPr>
          <a:xfrm>
            <a:off x="841230" y="6077384"/>
            <a:ext cx="2909888" cy="261610"/>
          </a:xfrm>
          <a:prstGeom prst="rect">
            <a:avLst/>
          </a:prstGeom>
          <a:noFill/>
        </p:spPr>
        <p:txBody>
          <a:bodyPr wrap="square" rtlCol="0">
            <a:spAutoFit/>
          </a:bodyPr>
          <a:lstStyle/>
          <a:p>
            <a:r>
              <a:rPr lang="en-US"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3. Click: Add Web Data</a:t>
            </a:r>
            <a:endParaRPr lang="en-AU"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C6F15B1-220E-4807-A09E-E56BD79447B6}"/>
              </a:ext>
            </a:extLst>
          </p:cNvPr>
          <p:cNvSpPr txBox="1"/>
          <p:nvPr/>
        </p:nvSpPr>
        <p:spPr>
          <a:xfrm>
            <a:off x="841230" y="6298940"/>
            <a:ext cx="3812400"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4. Type: Address of GSKY server. Click: Add</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72080199-D5E0-467F-B336-8735E6C50C09}"/>
              </a:ext>
            </a:extLst>
          </p:cNvPr>
          <p:cNvSpPr txBox="1"/>
          <p:nvPr/>
        </p:nvSpPr>
        <p:spPr>
          <a:xfrm>
            <a:off x="4741227" y="5604750"/>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5. Click: A layer name</a:t>
            </a:r>
            <a:endParaRPr lang="en-AU"/>
          </a:p>
        </p:txBody>
      </p:sp>
      <p:sp>
        <p:nvSpPr>
          <p:cNvPr id="33" name="TextBox 32">
            <a:extLst>
              <a:ext uri="{FF2B5EF4-FFF2-40B4-BE49-F238E27FC236}">
                <a16:creationId xmlns:a16="http://schemas.microsoft.com/office/drawing/2014/main" id="{736D1F76-C70C-4758-8C10-3D73F648EFE9}"/>
              </a:ext>
            </a:extLst>
          </p:cNvPr>
          <p:cNvSpPr txBox="1"/>
          <p:nvPr/>
        </p:nvSpPr>
        <p:spPr>
          <a:xfrm>
            <a:off x="4741227" y="5811574"/>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6. Click: Add to the map</a:t>
            </a:r>
            <a:endParaRPr lang="en-AU"/>
          </a:p>
        </p:txBody>
      </p:sp>
      <p:sp>
        <p:nvSpPr>
          <p:cNvPr id="34" name="TextBox 33">
            <a:extLst>
              <a:ext uri="{FF2B5EF4-FFF2-40B4-BE49-F238E27FC236}">
                <a16:creationId xmlns:a16="http://schemas.microsoft.com/office/drawing/2014/main" id="{20DD992F-BC64-4B5C-A36F-4150CD612017}"/>
              </a:ext>
            </a:extLst>
          </p:cNvPr>
          <p:cNvSpPr txBox="1"/>
          <p:nvPr/>
        </p:nvSpPr>
        <p:spPr>
          <a:xfrm>
            <a:off x="4741227" y="6018398"/>
            <a:ext cx="2909888" cy="261610"/>
          </a:xfrm>
          <a:prstGeom prst="rect">
            <a:avLst/>
          </a:prstGeom>
          <a:noFill/>
        </p:spPr>
        <p:txBody>
          <a:bodyPr wrap="square" rtlCol="0">
            <a:spAutoFit/>
          </a:bodyPr>
          <a:lstStyle>
            <a:defPPr>
              <a:defRPr lang="en-US"/>
            </a:defPPr>
            <a:lvl1pPr>
              <a:defRPr sz="1100" b="1">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stStyle>
          <a:p>
            <a:r>
              <a:rPr lang="en-US"/>
              <a:t>7. Zoom: Use the mouse wheel</a:t>
            </a:r>
            <a:endParaRPr lang="en-AU"/>
          </a:p>
        </p:txBody>
      </p:sp>
      <p:sp>
        <p:nvSpPr>
          <p:cNvPr id="35" name="TextBox 34">
            <a:extLst>
              <a:ext uri="{FF2B5EF4-FFF2-40B4-BE49-F238E27FC236}">
                <a16:creationId xmlns:a16="http://schemas.microsoft.com/office/drawing/2014/main" id="{F9ECBAFC-959D-44C5-A55E-ACEFA6C9E513}"/>
              </a:ext>
            </a:extLst>
          </p:cNvPr>
          <p:cNvSpPr txBox="1"/>
          <p:nvPr/>
        </p:nvSpPr>
        <p:spPr>
          <a:xfrm>
            <a:off x="4741227" y="6225222"/>
            <a:ext cx="2909888" cy="261610"/>
          </a:xfrm>
          <a:prstGeom prst="rect">
            <a:avLst/>
          </a:prstGeom>
          <a:noFill/>
        </p:spPr>
        <p:txBody>
          <a:bodyPr wrap="square" rtlCol="0">
            <a:spAutoFit/>
          </a:bodyPr>
          <a:lstStyle/>
          <a:p>
            <a:r>
              <a:rPr lang="en-US"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8. Click: On any pixel on the map</a:t>
            </a:r>
            <a:endParaRPr lang="en-AU" sz="1100" b="1">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F5DD0DD3-AD30-45B7-8D9F-33EF7B174389}"/>
              </a:ext>
            </a:extLst>
          </p:cNvPr>
          <p:cNvSpPr/>
          <p:nvPr/>
        </p:nvSpPr>
        <p:spPr>
          <a:xfrm>
            <a:off x="4720579" y="5118073"/>
            <a:ext cx="3324225" cy="334639"/>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solidFill>
                  <a:srgbClr val="FFFF00"/>
                </a:solidFill>
                <a:effectLst>
                  <a:reflection blurRad="6350" stA="53000" endA="300" endPos="35500" dir="5400000" sy="-90000" algn="bl" rotWithShape="0"/>
                </a:effectLst>
              </a:rPr>
              <a:t>Next: Technical Details</a:t>
            </a:r>
            <a:endParaRPr lang="en-AU" sz="2000" b="1">
              <a:ln w="0"/>
              <a:solidFill>
                <a:srgbClr val="FFFF00"/>
              </a:solidFill>
              <a:effectLst>
                <a:reflection blurRad="6350" stA="53000" endA="300" endPos="35500" dir="5400000" sy="-90000" algn="bl" rotWithShape="0"/>
              </a:effectLst>
            </a:endParaRPr>
          </a:p>
        </p:txBody>
      </p:sp>
      <p:sp>
        <p:nvSpPr>
          <p:cNvPr id="8" name="Rectangle 7">
            <a:extLst>
              <a:ext uri="{FF2B5EF4-FFF2-40B4-BE49-F238E27FC236}">
                <a16:creationId xmlns:a16="http://schemas.microsoft.com/office/drawing/2014/main" id="{08CE3B3A-6262-4C9A-8290-41DB732912C0}"/>
              </a:ext>
            </a:extLst>
          </p:cNvPr>
          <p:cNvSpPr/>
          <p:nvPr/>
        </p:nvSpPr>
        <p:spPr>
          <a:xfrm>
            <a:off x="274410" y="4345563"/>
            <a:ext cx="260593" cy="26551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124881FC-FC62-4C45-9246-6292736C51CF}"/>
              </a:ext>
            </a:extLst>
          </p:cNvPr>
          <p:cNvPicPr>
            <a:picLocks noChangeAspect="1"/>
          </p:cNvPicPr>
          <p:nvPr/>
        </p:nvPicPr>
        <p:blipFill>
          <a:blip r:embed="rId9"/>
          <a:stretch>
            <a:fillRect/>
          </a:stretch>
        </p:blipFill>
        <p:spPr>
          <a:xfrm>
            <a:off x="8458588" y="3347961"/>
            <a:ext cx="3152775" cy="2286000"/>
          </a:xfrm>
          <a:prstGeom prst="rect">
            <a:avLst/>
          </a:prstGeom>
        </p:spPr>
      </p:pic>
      <p:pic>
        <p:nvPicPr>
          <p:cNvPr id="25" name="Picture 24">
            <a:extLst>
              <a:ext uri="{FF2B5EF4-FFF2-40B4-BE49-F238E27FC236}">
                <a16:creationId xmlns:a16="http://schemas.microsoft.com/office/drawing/2014/main" id="{CC1D0357-1495-4CD1-964D-40FF982E303B}"/>
              </a:ext>
            </a:extLst>
          </p:cNvPr>
          <p:cNvPicPr>
            <a:picLocks noChangeAspect="1"/>
          </p:cNvPicPr>
          <p:nvPr/>
        </p:nvPicPr>
        <p:blipFill>
          <a:blip r:embed="rId10"/>
          <a:stretch>
            <a:fillRect/>
          </a:stretch>
        </p:blipFill>
        <p:spPr>
          <a:xfrm>
            <a:off x="8054104" y="3344690"/>
            <a:ext cx="3952273" cy="3431367"/>
          </a:xfrm>
          <a:prstGeom prst="rect">
            <a:avLst/>
          </a:prstGeom>
        </p:spPr>
      </p:pic>
      <p:grpSp>
        <p:nvGrpSpPr>
          <p:cNvPr id="6" name="Group 5">
            <a:extLst>
              <a:ext uri="{FF2B5EF4-FFF2-40B4-BE49-F238E27FC236}">
                <a16:creationId xmlns:a16="http://schemas.microsoft.com/office/drawing/2014/main" id="{46C72B98-7C72-4748-8052-A987301BB302}"/>
              </a:ext>
            </a:extLst>
          </p:cNvPr>
          <p:cNvGrpSpPr/>
          <p:nvPr/>
        </p:nvGrpSpPr>
        <p:grpSpPr>
          <a:xfrm>
            <a:off x="8157344" y="3340639"/>
            <a:ext cx="3744606" cy="2541302"/>
            <a:chOff x="8172984" y="3340636"/>
            <a:chExt cx="3744606" cy="2541302"/>
          </a:xfrm>
        </p:grpSpPr>
        <p:pic>
          <p:nvPicPr>
            <p:cNvPr id="2" name="Picture 1">
              <a:extLst>
                <a:ext uri="{FF2B5EF4-FFF2-40B4-BE49-F238E27FC236}">
                  <a16:creationId xmlns:a16="http://schemas.microsoft.com/office/drawing/2014/main" id="{48CED482-5CA3-42CB-B16C-E99FEA5E8E8E}"/>
                </a:ext>
              </a:extLst>
            </p:cNvPr>
            <p:cNvPicPr>
              <a:picLocks noChangeAspect="1"/>
            </p:cNvPicPr>
            <p:nvPr/>
          </p:nvPicPr>
          <p:blipFill>
            <a:blip r:embed="rId11"/>
            <a:stretch>
              <a:fillRect/>
            </a:stretch>
          </p:blipFill>
          <p:spPr>
            <a:xfrm>
              <a:off x="8172984" y="5396163"/>
              <a:ext cx="533400" cy="485775"/>
            </a:xfrm>
            <a:prstGeom prst="rect">
              <a:avLst/>
            </a:prstGeom>
          </p:spPr>
        </p:pic>
        <p:pic>
          <p:nvPicPr>
            <p:cNvPr id="3" name="Picture 2">
              <a:extLst>
                <a:ext uri="{FF2B5EF4-FFF2-40B4-BE49-F238E27FC236}">
                  <a16:creationId xmlns:a16="http://schemas.microsoft.com/office/drawing/2014/main" id="{F6042B4F-BA89-40AB-9D3B-C52C43C59291}"/>
                </a:ext>
              </a:extLst>
            </p:cNvPr>
            <p:cNvPicPr>
              <a:picLocks noChangeAspect="1"/>
            </p:cNvPicPr>
            <p:nvPr/>
          </p:nvPicPr>
          <p:blipFill>
            <a:blip r:embed="rId12"/>
            <a:stretch>
              <a:fillRect/>
            </a:stretch>
          </p:blipFill>
          <p:spPr>
            <a:xfrm>
              <a:off x="10030240" y="3340636"/>
              <a:ext cx="1887350" cy="1623999"/>
            </a:xfrm>
            <a:prstGeom prst="rect">
              <a:avLst/>
            </a:prstGeom>
          </p:spPr>
        </p:pic>
      </p:grpSp>
      <p:pic>
        <p:nvPicPr>
          <p:cNvPr id="12" name="Picture 11">
            <a:extLst>
              <a:ext uri="{FF2B5EF4-FFF2-40B4-BE49-F238E27FC236}">
                <a16:creationId xmlns:a16="http://schemas.microsoft.com/office/drawing/2014/main" id="{B06BD156-878F-4599-AD08-E98E8EC9AB74}"/>
              </a:ext>
            </a:extLst>
          </p:cNvPr>
          <p:cNvPicPr>
            <a:picLocks noChangeAspect="1"/>
          </p:cNvPicPr>
          <p:nvPr/>
        </p:nvPicPr>
        <p:blipFill>
          <a:blip r:embed="rId13"/>
          <a:stretch>
            <a:fillRect/>
          </a:stretch>
        </p:blipFill>
        <p:spPr>
          <a:xfrm>
            <a:off x="841230" y="2860302"/>
            <a:ext cx="3812400" cy="1672788"/>
          </a:xfrm>
          <a:prstGeom prst="rect">
            <a:avLst/>
          </a:prstGeom>
          <a:ln w="3175">
            <a:solidFill>
              <a:schemeClr val="tx1"/>
            </a:solidFill>
          </a:ln>
        </p:spPr>
      </p:pic>
      <p:sp>
        <p:nvSpPr>
          <p:cNvPr id="13" name="Rectangle: Rounded Corners 12">
            <a:extLst>
              <a:ext uri="{FF2B5EF4-FFF2-40B4-BE49-F238E27FC236}">
                <a16:creationId xmlns:a16="http://schemas.microsoft.com/office/drawing/2014/main" id="{4E79F411-35AC-40F0-ADAD-38D3E3F0DEFF}"/>
              </a:ext>
            </a:extLst>
          </p:cNvPr>
          <p:cNvSpPr/>
          <p:nvPr/>
        </p:nvSpPr>
        <p:spPr>
          <a:xfrm>
            <a:off x="2014475" y="2987122"/>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671467B5-11D5-4AC5-B138-B71AC4648EA4}"/>
              </a:ext>
            </a:extLst>
          </p:cNvPr>
          <p:cNvPicPr>
            <a:picLocks noChangeAspect="1"/>
          </p:cNvPicPr>
          <p:nvPr/>
        </p:nvPicPr>
        <p:blipFill>
          <a:blip r:embed="rId14"/>
          <a:stretch>
            <a:fillRect/>
          </a:stretch>
        </p:blipFill>
        <p:spPr>
          <a:xfrm>
            <a:off x="841230" y="4535594"/>
            <a:ext cx="3812400" cy="1067107"/>
          </a:xfrm>
          <a:prstGeom prst="rect">
            <a:avLst/>
          </a:prstGeom>
          <a:ln w="3175">
            <a:solidFill>
              <a:schemeClr val="tx1"/>
            </a:solidFill>
          </a:ln>
        </p:spPr>
      </p:pic>
      <p:sp>
        <p:nvSpPr>
          <p:cNvPr id="15" name="Rectangle: Rounded Corners 14">
            <a:extLst>
              <a:ext uri="{FF2B5EF4-FFF2-40B4-BE49-F238E27FC236}">
                <a16:creationId xmlns:a16="http://schemas.microsoft.com/office/drawing/2014/main" id="{633C0C93-4F3D-4215-976E-DB25659BFC91}"/>
              </a:ext>
            </a:extLst>
          </p:cNvPr>
          <p:cNvSpPr/>
          <p:nvPr/>
        </p:nvSpPr>
        <p:spPr>
          <a:xfrm>
            <a:off x="2908829" y="5253878"/>
            <a:ext cx="1388113"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B97713B1-D880-4E57-B65E-932642296DFA}"/>
              </a:ext>
            </a:extLst>
          </p:cNvPr>
          <p:cNvPicPr>
            <a:picLocks noChangeAspect="1"/>
          </p:cNvPicPr>
          <p:nvPr/>
        </p:nvPicPr>
        <p:blipFill>
          <a:blip r:embed="rId15"/>
          <a:stretch>
            <a:fillRect/>
          </a:stretch>
        </p:blipFill>
        <p:spPr>
          <a:xfrm>
            <a:off x="4722499" y="1109659"/>
            <a:ext cx="3324225" cy="2238375"/>
          </a:xfrm>
          <a:prstGeom prst="rect">
            <a:avLst/>
          </a:prstGeom>
          <a:ln w="3175">
            <a:solidFill>
              <a:schemeClr val="tx1"/>
            </a:solidFill>
          </a:ln>
        </p:spPr>
      </p:pic>
      <p:sp>
        <p:nvSpPr>
          <p:cNvPr id="46" name="Rectangle: Rounded Corners 45">
            <a:extLst>
              <a:ext uri="{FF2B5EF4-FFF2-40B4-BE49-F238E27FC236}">
                <a16:creationId xmlns:a16="http://schemas.microsoft.com/office/drawing/2014/main" id="{1633BDA2-1AB7-47F5-8988-ED6BABD7756F}"/>
              </a:ext>
            </a:extLst>
          </p:cNvPr>
          <p:cNvSpPr/>
          <p:nvPr/>
        </p:nvSpPr>
        <p:spPr>
          <a:xfrm>
            <a:off x="7424909" y="2953087"/>
            <a:ext cx="467181" cy="24003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46436101-5292-4356-844A-E4CF9BD40BEC}"/>
              </a:ext>
            </a:extLst>
          </p:cNvPr>
          <p:cNvSpPr/>
          <p:nvPr/>
        </p:nvSpPr>
        <p:spPr>
          <a:xfrm>
            <a:off x="4850806" y="2977850"/>
            <a:ext cx="2459127"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http://130.56.242.15/ows/geoglam</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2" name="Picture 21">
            <a:extLst>
              <a:ext uri="{FF2B5EF4-FFF2-40B4-BE49-F238E27FC236}">
                <a16:creationId xmlns:a16="http://schemas.microsoft.com/office/drawing/2014/main" id="{74DC1143-CAE4-4C42-B7FB-D5BDC56C448B}"/>
              </a:ext>
            </a:extLst>
          </p:cNvPr>
          <p:cNvPicPr>
            <a:picLocks noChangeAspect="1"/>
          </p:cNvPicPr>
          <p:nvPr/>
        </p:nvPicPr>
        <p:blipFill>
          <a:blip r:embed="rId16"/>
          <a:stretch>
            <a:fillRect/>
          </a:stretch>
        </p:blipFill>
        <p:spPr>
          <a:xfrm>
            <a:off x="4720579" y="3356266"/>
            <a:ext cx="3324225" cy="1693191"/>
          </a:xfrm>
          <a:prstGeom prst="rect">
            <a:avLst/>
          </a:prstGeom>
          <a:ln w="3175">
            <a:solidFill>
              <a:schemeClr val="tx1"/>
            </a:solidFill>
          </a:ln>
        </p:spPr>
      </p:pic>
      <p:sp>
        <p:nvSpPr>
          <p:cNvPr id="39" name="Rectangle: Rounded Corners 38">
            <a:extLst>
              <a:ext uri="{FF2B5EF4-FFF2-40B4-BE49-F238E27FC236}">
                <a16:creationId xmlns:a16="http://schemas.microsoft.com/office/drawing/2014/main" id="{59438ADC-1A97-4424-B1C9-25823EDE1905}"/>
              </a:ext>
            </a:extLst>
          </p:cNvPr>
          <p:cNvSpPr/>
          <p:nvPr/>
        </p:nvSpPr>
        <p:spPr>
          <a:xfrm>
            <a:off x="5139574" y="3884018"/>
            <a:ext cx="2705040"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11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3" name="Picture 22">
            <a:extLst>
              <a:ext uri="{FF2B5EF4-FFF2-40B4-BE49-F238E27FC236}">
                <a16:creationId xmlns:a16="http://schemas.microsoft.com/office/drawing/2014/main" id="{D4E9AE46-D840-4B56-8735-0BD512B51EBE}"/>
              </a:ext>
            </a:extLst>
          </p:cNvPr>
          <p:cNvPicPr>
            <a:picLocks noChangeAspect="1"/>
          </p:cNvPicPr>
          <p:nvPr/>
        </p:nvPicPr>
        <p:blipFill>
          <a:blip r:embed="rId17"/>
          <a:stretch>
            <a:fillRect/>
          </a:stretch>
        </p:blipFill>
        <p:spPr>
          <a:xfrm>
            <a:off x="8054104" y="1109659"/>
            <a:ext cx="3936023" cy="2222138"/>
          </a:xfrm>
          <a:prstGeom prst="rect">
            <a:avLst/>
          </a:prstGeom>
          <a:ln w="3175">
            <a:solidFill>
              <a:schemeClr val="tx1"/>
            </a:solidFill>
          </a:ln>
        </p:spPr>
      </p:pic>
      <p:sp>
        <p:nvSpPr>
          <p:cNvPr id="48" name="Rectangle: Rounded Corners 47">
            <a:extLst>
              <a:ext uri="{FF2B5EF4-FFF2-40B4-BE49-F238E27FC236}">
                <a16:creationId xmlns:a16="http://schemas.microsoft.com/office/drawing/2014/main" id="{463E5CA6-7F6D-41DF-9FA9-8D5F7A823970}"/>
              </a:ext>
            </a:extLst>
          </p:cNvPr>
          <p:cNvSpPr/>
          <p:nvPr/>
        </p:nvSpPr>
        <p:spPr>
          <a:xfrm>
            <a:off x="10600529" y="1198544"/>
            <a:ext cx="1388113" cy="290436"/>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3" name="Slide Number Placeholder 4">
            <a:extLst>
              <a:ext uri="{FF2B5EF4-FFF2-40B4-BE49-F238E27FC236}">
                <a16:creationId xmlns:a16="http://schemas.microsoft.com/office/drawing/2014/main" id="{021E1E2A-E265-44E6-8034-69DB64836DFF}"/>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2</a:t>
            </a:fld>
            <a:endParaRPr lang="en-US" dirty="0"/>
          </a:p>
        </p:txBody>
      </p:sp>
    </p:spTree>
    <p:custDataLst>
      <p:tags r:id="rId1"/>
    </p:custDataLst>
    <p:extLst>
      <p:ext uri="{BB962C8B-B14F-4D97-AF65-F5344CB8AC3E}">
        <p14:creationId xmlns:p14="http://schemas.microsoft.com/office/powerpoint/2010/main" val="287871666"/>
      </p:ext>
    </p:extLst>
  </p:cSld>
  <p:clrMapOvr>
    <a:masterClrMapping/>
  </p:clrMapOvr>
  <mc:AlternateContent xmlns:mc="http://schemas.openxmlformats.org/markup-compatibility/2006">
    <mc:Choice xmlns:p14="http://schemas.microsoft.com/office/powerpoint/2010/main" Requires="p14">
      <p:transition spd="slow" p14:dur="2000" advTm="118222"/>
    </mc:Choice>
    <mc:Fallback>
      <p:transition spd="slow" advTm="1182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9"/>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additive="base">
                                        <p:cTn id="16" dur="500" fill="hold"/>
                                        <p:tgtEl>
                                          <p:spTgt spid="28"/>
                                        </p:tgtEl>
                                        <p:attrNameLst>
                                          <p:attrName>ppt_x</p:attrName>
                                        </p:attrNameLst>
                                      </p:cBhvr>
                                      <p:tavLst>
                                        <p:tav tm="0">
                                          <p:val>
                                            <p:strVal val="#ppt_x"/>
                                          </p:val>
                                        </p:tav>
                                        <p:tav tm="100000">
                                          <p:val>
                                            <p:strVal val="#ppt_x"/>
                                          </p:val>
                                        </p:tav>
                                      </p:tavLst>
                                    </p:anim>
                                    <p:anim calcmode="lin" valueType="num">
                                      <p:cBhvr additive="base">
                                        <p:cTn id="1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5"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anim calcmode="lin" valueType="num">
                                      <p:cBhvr>
                                        <p:cTn id="23" dur="2000" fill="hold"/>
                                        <p:tgtEl>
                                          <p:spTgt spid="9"/>
                                        </p:tgtEl>
                                        <p:attrNameLst>
                                          <p:attrName>ppt_w</p:attrName>
                                        </p:attrNameLst>
                                      </p:cBhvr>
                                      <p:tavLst>
                                        <p:tav tm="0" fmla="#ppt_w*sin(2.5*pi*$)">
                                          <p:val>
                                            <p:fltVal val="0"/>
                                          </p:val>
                                        </p:tav>
                                        <p:tav tm="100000">
                                          <p:val>
                                            <p:fltVal val="1"/>
                                          </p:val>
                                        </p:tav>
                                      </p:tavLst>
                                    </p:anim>
                                    <p:anim calcmode="lin" valueType="num">
                                      <p:cBhvr>
                                        <p:cTn id="24"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0 0 L 0 0.25 E" pathEditMode="relative" ptsTypes="">
                                      <p:cBhvr>
                                        <p:cTn id="28" dur="2000" fill="hold"/>
                                        <p:tgtEl>
                                          <p:spTgt spid="11"/>
                                        </p:tgtEl>
                                        <p:attrNameLst>
                                          <p:attrName>ppt_x</p:attrName>
                                          <p:attrName>ppt_y</p:attrName>
                                        </p:attrNameLst>
                                      </p:cBhvr>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5"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2000"/>
                                        <p:tgtEl>
                                          <p:spTgt spid="13"/>
                                        </p:tgtEl>
                                      </p:cBhvr>
                                    </p:animEffect>
                                    <p:anim calcmode="lin" valueType="num">
                                      <p:cBhvr>
                                        <p:cTn id="45" dur="2000" fill="hold"/>
                                        <p:tgtEl>
                                          <p:spTgt spid="13"/>
                                        </p:tgtEl>
                                        <p:attrNameLst>
                                          <p:attrName>ppt_w</p:attrName>
                                        </p:attrNameLst>
                                      </p:cBhvr>
                                      <p:tavLst>
                                        <p:tav tm="0" fmla="#ppt_w*sin(2.5*pi*$)">
                                          <p:val>
                                            <p:fltVal val="0"/>
                                          </p:val>
                                        </p:tav>
                                        <p:tav tm="100000">
                                          <p:val>
                                            <p:fltVal val="1"/>
                                          </p:val>
                                        </p:tav>
                                      </p:tavLst>
                                    </p:anim>
                                    <p:anim calcmode="lin" valueType="num">
                                      <p:cBhvr>
                                        <p:cTn id="4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0" nodeType="clickEffect">
                                  <p:stCondLst>
                                    <p:cond delay="0"/>
                                  </p:stCondLst>
                                  <p:childTnLst>
                                    <p:animMotion origin="layout" path="M 0 0 L 0 0.25 E" pathEditMode="relative" ptsTypes="">
                                      <p:cBhvr>
                                        <p:cTn id="50" dur="2000" fill="hold"/>
                                        <p:tgtEl>
                                          <p:spTgt spid="16"/>
                                        </p:tgtEl>
                                        <p:attrNameLst>
                                          <p:attrName>ppt_x</p:attrName>
                                          <p:attrName>ppt_y</p:attrName>
                                        </p:attrNameLst>
                                      </p:cBhvr>
                                    </p:animMotion>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fill="hold"/>
                                        <p:tgtEl>
                                          <p:spTgt spid="30"/>
                                        </p:tgtEl>
                                        <p:attrNameLst>
                                          <p:attrName>ppt_x</p:attrName>
                                        </p:attrNameLst>
                                      </p:cBhvr>
                                      <p:tavLst>
                                        <p:tav tm="0">
                                          <p:val>
                                            <p:strVal val="#ppt_x"/>
                                          </p:val>
                                        </p:tav>
                                        <p:tav tm="100000">
                                          <p:val>
                                            <p:strVal val="#ppt_x"/>
                                          </p:val>
                                        </p:tav>
                                      </p:tavLst>
                                    </p:anim>
                                    <p:anim calcmode="lin" valueType="num">
                                      <p:cBhvr additive="base">
                                        <p:cTn id="6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5" presetClass="entr" presetSubtype="0" fill="hold" grpId="0"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000"/>
                                        <p:tgtEl>
                                          <p:spTgt spid="15"/>
                                        </p:tgtEl>
                                      </p:cBhvr>
                                    </p:animEffect>
                                    <p:anim calcmode="lin" valueType="num">
                                      <p:cBhvr>
                                        <p:cTn id="67" dur="2000" fill="hold"/>
                                        <p:tgtEl>
                                          <p:spTgt spid="15"/>
                                        </p:tgtEl>
                                        <p:attrNameLst>
                                          <p:attrName>ppt_w</p:attrName>
                                        </p:attrNameLst>
                                      </p:cBhvr>
                                      <p:tavLst>
                                        <p:tav tm="0" fmla="#ppt_w*sin(2.5*pi*$)">
                                          <p:val>
                                            <p:fltVal val="0"/>
                                          </p:val>
                                        </p:tav>
                                        <p:tav tm="100000">
                                          <p:val>
                                            <p:fltVal val="1"/>
                                          </p:val>
                                        </p:tav>
                                      </p:tavLst>
                                    </p:anim>
                                    <p:anim calcmode="lin" valueType="num">
                                      <p:cBhvr>
                                        <p:cTn id="68"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50" presetClass="path" presetSubtype="0" accel="50000" decel="50000" fill="hold" grpId="0" nodeType="clickEffect">
                                  <p:stCondLst>
                                    <p:cond delay="0"/>
                                  </p:stCondLst>
                                  <p:childTnLst>
                                    <p:animMotion origin="layout" path="M 2.70833E-6 4.44444E-6 L 0.0181 4.44444E-6 C 0.02617 4.44444E-6 0.0362 -0.15371 0.0362 -0.27848 L 0.0362 -0.55695 " pathEditMode="relative" rAng="0" ptsTypes="AAAA">
                                      <p:cBhvr>
                                        <p:cTn id="72" dur="2000" fill="hold"/>
                                        <p:tgtEl>
                                          <p:spTgt spid="20"/>
                                        </p:tgtEl>
                                        <p:attrNameLst>
                                          <p:attrName>ppt_x</p:attrName>
                                          <p:attrName>ppt_y</p:attrName>
                                        </p:attrNameLst>
                                      </p:cBhvr>
                                      <p:rCtr x="1810" y="-27847"/>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31"/>
                                        </p:tgtEl>
                                        <p:attrNameLst>
                                          <p:attrName>style.visibility</p:attrName>
                                        </p:attrNameLst>
                                      </p:cBhvr>
                                      <p:to>
                                        <p:strVal val="visible"/>
                                      </p:to>
                                    </p:set>
                                    <p:anim calcmode="lin" valueType="num">
                                      <p:cBhvr additive="base">
                                        <p:cTn id="82" dur="500" fill="hold"/>
                                        <p:tgtEl>
                                          <p:spTgt spid="31"/>
                                        </p:tgtEl>
                                        <p:attrNameLst>
                                          <p:attrName>ppt_x</p:attrName>
                                        </p:attrNameLst>
                                      </p:cBhvr>
                                      <p:tavLst>
                                        <p:tav tm="0">
                                          <p:val>
                                            <p:strVal val="#ppt_x"/>
                                          </p:val>
                                        </p:tav>
                                        <p:tav tm="100000">
                                          <p:val>
                                            <p:strVal val="#ppt_x"/>
                                          </p:val>
                                        </p:tav>
                                      </p:tavLst>
                                    </p:anim>
                                    <p:anim calcmode="lin" valueType="num">
                                      <p:cBhvr additive="base">
                                        <p:cTn id="83"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5" presetClass="entr" presetSubtype="0" fill="hold" grpId="0" nodeType="clickEffect">
                                  <p:stCondLst>
                                    <p:cond delay="0"/>
                                  </p:stCondLst>
                                  <p:childTnLst>
                                    <p:set>
                                      <p:cBhvr>
                                        <p:cTn id="87" dur="1" fill="hold">
                                          <p:stCondLst>
                                            <p:cond delay="0"/>
                                          </p:stCondLst>
                                        </p:cTn>
                                        <p:tgtEl>
                                          <p:spTgt spid="19"/>
                                        </p:tgtEl>
                                        <p:attrNameLst>
                                          <p:attrName>style.visibility</p:attrName>
                                        </p:attrNameLst>
                                      </p:cBhvr>
                                      <p:to>
                                        <p:strVal val="visible"/>
                                      </p:to>
                                    </p:set>
                                    <p:animEffect transition="in" filter="fade">
                                      <p:cBhvr>
                                        <p:cTn id="88" dur="2000"/>
                                        <p:tgtEl>
                                          <p:spTgt spid="19"/>
                                        </p:tgtEl>
                                      </p:cBhvr>
                                    </p:animEffect>
                                    <p:anim calcmode="lin" valueType="num">
                                      <p:cBhvr>
                                        <p:cTn id="89" dur="2000" fill="hold"/>
                                        <p:tgtEl>
                                          <p:spTgt spid="19"/>
                                        </p:tgtEl>
                                        <p:attrNameLst>
                                          <p:attrName>ppt_w</p:attrName>
                                        </p:attrNameLst>
                                      </p:cBhvr>
                                      <p:tavLst>
                                        <p:tav tm="0" fmla="#ppt_w*sin(2.5*pi*$)">
                                          <p:val>
                                            <p:fltVal val="0"/>
                                          </p:val>
                                        </p:tav>
                                        <p:tav tm="100000">
                                          <p:val>
                                            <p:fltVal val="1"/>
                                          </p:val>
                                        </p:tav>
                                      </p:tavLst>
                                    </p:anim>
                                    <p:anim calcmode="lin" valueType="num">
                                      <p:cBhvr>
                                        <p:cTn id="90"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fade">
                                      <p:cBhvr>
                                        <p:cTn id="95" dur="2000"/>
                                        <p:tgtEl>
                                          <p:spTgt spid="46"/>
                                        </p:tgtEl>
                                      </p:cBhvr>
                                    </p:animEffect>
                                    <p:anim calcmode="lin" valueType="num">
                                      <p:cBhvr>
                                        <p:cTn id="96" dur="2000" fill="hold"/>
                                        <p:tgtEl>
                                          <p:spTgt spid="46"/>
                                        </p:tgtEl>
                                        <p:attrNameLst>
                                          <p:attrName>ppt_w</p:attrName>
                                        </p:attrNameLst>
                                      </p:cBhvr>
                                      <p:tavLst>
                                        <p:tav tm="0" fmla="#ppt_w*sin(2.5*pi*$)">
                                          <p:val>
                                            <p:fltVal val="0"/>
                                          </p:val>
                                        </p:tav>
                                        <p:tav tm="100000">
                                          <p:val>
                                            <p:fltVal val="1"/>
                                          </p:val>
                                        </p:tav>
                                      </p:tavLst>
                                    </p:anim>
                                    <p:anim calcmode="lin" valueType="num">
                                      <p:cBhvr>
                                        <p:cTn id="97"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grpId="0" nodeType="clickEffect">
                                  <p:stCondLst>
                                    <p:cond delay="0"/>
                                  </p:stCondLst>
                                  <p:childTnLst>
                                    <p:animMotion origin="layout" path="M 1.25E-6 4.81481E-6 L 1.25E-6 0.08518 " pathEditMode="relative" rAng="0" ptsTypes="AA">
                                      <p:cBhvr>
                                        <p:cTn id="101" dur="2000" fill="hold"/>
                                        <p:tgtEl>
                                          <p:spTgt spid="21"/>
                                        </p:tgtEl>
                                        <p:attrNameLst>
                                          <p:attrName>ppt_x</p:attrName>
                                          <p:attrName>ppt_y</p:attrName>
                                        </p:attrNameLst>
                                      </p:cBhvr>
                                      <p:rCtr x="0" y="425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500"/>
                                        <p:tgtEl>
                                          <p:spTgt spid="22"/>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 calcmode="lin" valueType="num">
                                      <p:cBhvr additive="base">
                                        <p:cTn id="111" dur="500" fill="hold"/>
                                        <p:tgtEl>
                                          <p:spTgt spid="32"/>
                                        </p:tgtEl>
                                        <p:attrNameLst>
                                          <p:attrName>ppt_x</p:attrName>
                                        </p:attrNameLst>
                                      </p:cBhvr>
                                      <p:tavLst>
                                        <p:tav tm="0">
                                          <p:val>
                                            <p:strVal val="#ppt_x"/>
                                          </p:val>
                                        </p:tav>
                                        <p:tav tm="100000">
                                          <p:val>
                                            <p:strVal val="#ppt_x"/>
                                          </p:val>
                                        </p:tav>
                                      </p:tavLst>
                                    </p:anim>
                                    <p:anim calcmode="lin" valueType="num">
                                      <p:cBhvr additive="base">
                                        <p:cTn id="1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45" presetClass="entr" presetSubtype="0"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2000"/>
                                        <p:tgtEl>
                                          <p:spTgt spid="39"/>
                                        </p:tgtEl>
                                      </p:cBhvr>
                                    </p:animEffect>
                                    <p:anim calcmode="lin" valueType="num">
                                      <p:cBhvr>
                                        <p:cTn id="118" dur="2000" fill="hold"/>
                                        <p:tgtEl>
                                          <p:spTgt spid="39"/>
                                        </p:tgtEl>
                                        <p:attrNameLst>
                                          <p:attrName>ppt_w</p:attrName>
                                        </p:attrNameLst>
                                      </p:cBhvr>
                                      <p:tavLst>
                                        <p:tav tm="0" fmla="#ppt_w*sin(2.5*pi*$)">
                                          <p:val>
                                            <p:fltVal val="0"/>
                                          </p:val>
                                        </p:tav>
                                        <p:tav tm="100000">
                                          <p:val>
                                            <p:fltVal val="1"/>
                                          </p:val>
                                        </p:tav>
                                      </p:tavLst>
                                    </p:anim>
                                    <p:anim calcmode="lin" valueType="num">
                                      <p:cBhvr>
                                        <p:cTn id="119" dur="2000" fill="hold"/>
                                        <p:tgtEl>
                                          <p:spTgt spid="39"/>
                                        </p:tgtEl>
                                        <p:attrNameLst>
                                          <p:attrName>ppt_h</p:attrName>
                                        </p:attrNameLst>
                                      </p:cBhvr>
                                      <p:tavLst>
                                        <p:tav tm="0">
                                          <p:val>
                                            <p:strVal val="#ppt_h"/>
                                          </p:val>
                                        </p:tav>
                                        <p:tav tm="100000">
                                          <p:val>
                                            <p:strVal val="#ppt_h"/>
                                          </p:val>
                                        </p:tav>
                                      </p:tavLst>
                                    </p:anim>
                                  </p:childTnLst>
                                </p:cTn>
                              </p:par>
                            </p:childTnLst>
                          </p:cTn>
                        </p:par>
                      </p:childTnLst>
                    </p:cTn>
                  </p:par>
                  <p:par>
                    <p:cTn id="120" fill="hold">
                      <p:stCondLst>
                        <p:cond delay="indefinite"/>
                      </p:stCondLst>
                      <p:childTnLst>
                        <p:par>
                          <p:cTn id="121" fill="hold">
                            <p:stCondLst>
                              <p:cond delay="0"/>
                            </p:stCondLst>
                            <p:childTnLst>
                              <p:par>
                                <p:cTn id="122" presetID="50" presetClass="path" presetSubtype="0" accel="50000" decel="50000" fill="hold" grpId="0" nodeType="clickEffect">
                                  <p:stCondLst>
                                    <p:cond delay="0"/>
                                  </p:stCondLst>
                                  <p:childTnLst>
                                    <p:animMotion origin="layout" path="M -1.66667E-6 2.96296E-6 L 0.01914 2.96296E-6 C 0.02761 2.96296E-6 0.03828 -0.10463 0.03828 -0.18935 L 0.03828 -0.37871 " pathEditMode="relative" rAng="0" ptsTypes="AAAA">
                                      <p:cBhvr>
                                        <p:cTn id="123" dur="2000" fill="hold"/>
                                        <p:tgtEl>
                                          <p:spTgt spid="47"/>
                                        </p:tgtEl>
                                        <p:attrNameLst>
                                          <p:attrName>ppt_x</p:attrName>
                                          <p:attrName>ppt_y</p:attrName>
                                        </p:attrNameLst>
                                      </p:cBhvr>
                                      <p:rCtr x="1914" y="-18935"/>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fade">
                                      <p:cBhvr>
                                        <p:cTn id="128" dur="5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33"/>
                                        </p:tgtEl>
                                        <p:attrNameLst>
                                          <p:attrName>style.visibility</p:attrName>
                                        </p:attrNameLst>
                                      </p:cBhvr>
                                      <p:to>
                                        <p:strVal val="visible"/>
                                      </p:to>
                                    </p:set>
                                    <p:anim calcmode="lin" valueType="num">
                                      <p:cBhvr additive="base">
                                        <p:cTn id="133" dur="500" fill="hold"/>
                                        <p:tgtEl>
                                          <p:spTgt spid="33"/>
                                        </p:tgtEl>
                                        <p:attrNameLst>
                                          <p:attrName>ppt_x</p:attrName>
                                        </p:attrNameLst>
                                      </p:cBhvr>
                                      <p:tavLst>
                                        <p:tav tm="0">
                                          <p:val>
                                            <p:strVal val="#ppt_x"/>
                                          </p:val>
                                        </p:tav>
                                        <p:tav tm="100000">
                                          <p:val>
                                            <p:strVal val="#ppt_x"/>
                                          </p:val>
                                        </p:tav>
                                      </p:tavLst>
                                    </p:anim>
                                    <p:anim calcmode="lin" valueType="num">
                                      <p:cBhvr additive="base">
                                        <p:cTn id="13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5" presetClass="entr" presetSubtype="0" fill="hold" grpId="0" nodeType="clickEffect">
                                  <p:stCondLst>
                                    <p:cond delay="0"/>
                                  </p:stCondLst>
                                  <p:childTnLst>
                                    <p:set>
                                      <p:cBhvr>
                                        <p:cTn id="138" dur="1" fill="hold">
                                          <p:stCondLst>
                                            <p:cond delay="0"/>
                                          </p:stCondLst>
                                        </p:cTn>
                                        <p:tgtEl>
                                          <p:spTgt spid="48"/>
                                        </p:tgtEl>
                                        <p:attrNameLst>
                                          <p:attrName>style.visibility</p:attrName>
                                        </p:attrNameLst>
                                      </p:cBhvr>
                                      <p:to>
                                        <p:strVal val="visible"/>
                                      </p:to>
                                    </p:set>
                                    <p:animEffect transition="in" filter="fade">
                                      <p:cBhvr>
                                        <p:cTn id="139" dur="2000"/>
                                        <p:tgtEl>
                                          <p:spTgt spid="48"/>
                                        </p:tgtEl>
                                      </p:cBhvr>
                                    </p:animEffect>
                                    <p:anim calcmode="lin" valueType="num">
                                      <p:cBhvr>
                                        <p:cTn id="140" dur="2000" fill="hold"/>
                                        <p:tgtEl>
                                          <p:spTgt spid="48"/>
                                        </p:tgtEl>
                                        <p:attrNameLst>
                                          <p:attrName>ppt_w</p:attrName>
                                        </p:attrNameLst>
                                      </p:cBhvr>
                                      <p:tavLst>
                                        <p:tav tm="0" fmla="#ppt_w*sin(2.5*pi*$)">
                                          <p:val>
                                            <p:fltVal val="0"/>
                                          </p:val>
                                        </p:tav>
                                        <p:tav tm="100000">
                                          <p:val>
                                            <p:fltVal val="1"/>
                                          </p:val>
                                        </p:tav>
                                      </p:tavLst>
                                    </p:anim>
                                    <p:anim calcmode="lin" valueType="num">
                                      <p:cBhvr>
                                        <p:cTn id="141"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2.29167E-6 4.07407E-6 L -2.29167E-6 0.31944 " pathEditMode="relative" rAng="0" ptsTypes="AA">
                                      <p:cBhvr>
                                        <p:cTn id="145" dur="2000" fill="hold"/>
                                        <p:tgtEl>
                                          <p:spTgt spid="50"/>
                                        </p:tgtEl>
                                        <p:attrNameLst>
                                          <p:attrName>ppt_x</p:attrName>
                                          <p:attrName>ppt_y</p:attrName>
                                        </p:attrNameLst>
                                      </p:cBhvr>
                                      <p:rCtr x="0" y="15972"/>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24"/>
                                        </p:tgtEl>
                                        <p:attrNameLst>
                                          <p:attrName>style.visibility</p:attrName>
                                        </p:attrNameLst>
                                      </p:cBhvr>
                                      <p:to>
                                        <p:strVal val="visible"/>
                                      </p:to>
                                    </p:set>
                                    <p:animEffect transition="in" filter="fade">
                                      <p:cBhvr>
                                        <p:cTn id="150" dur="500"/>
                                        <p:tgtEl>
                                          <p:spTgt spid="24"/>
                                        </p:tgtEl>
                                      </p:cBhvr>
                                    </p:animEffect>
                                  </p:childTnLst>
                                </p:cTn>
                              </p:par>
                            </p:childTnLst>
                          </p:cTn>
                        </p:par>
                      </p:childTnLst>
                    </p:cTn>
                  </p:par>
                  <p:par>
                    <p:cTn id="151" fill="hold">
                      <p:stCondLst>
                        <p:cond delay="indefinite"/>
                      </p:stCondLst>
                      <p:childTnLst>
                        <p:par>
                          <p:cTn id="152" fill="hold">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34"/>
                                        </p:tgtEl>
                                        <p:attrNameLst>
                                          <p:attrName>style.visibility</p:attrName>
                                        </p:attrNameLst>
                                      </p:cBhvr>
                                      <p:to>
                                        <p:strVal val="visible"/>
                                      </p:to>
                                    </p:set>
                                    <p:anim calcmode="lin" valueType="num">
                                      <p:cBhvr additive="base">
                                        <p:cTn id="155" dur="500" fill="hold"/>
                                        <p:tgtEl>
                                          <p:spTgt spid="34"/>
                                        </p:tgtEl>
                                        <p:attrNameLst>
                                          <p:attrName>ppt_x</p:attrName>
                                        </p:attrNameLst>
                                      </p:cBhvr>
                                      <p:tavLst>
                                        <p:tav tm="0">
                                          <p:val>
                                            <p:strVal val="#ppt_x"/>
                                          </p:val>
                                        </p:tav>
                                        <p:tav tm="100000">
                                          <p:val>
                                            <p:strVal val="#ppt_x"/>
                                          </p:val>
                                        </p:tav>
                                      </p:tavLst>
                                    </p:anim>
                                    <p:anim calcmode="lin" valueType="num">
                                      <p:cBhvr additive="base">
                                        <p:cTn id="15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31" presetClass="entr" presetSubtype="0" fill="hold" nodeType="clickEffect">
                                  <p:stCondLst>
                                    <p:cond delay="0"/>
                                  </p:stCondLst>
                                  <p:childTnLst>
                                    <p:set>
                                      <p:cBhvr>
                                        <p:cTn id="160" dur="1" fill="hold">
                                          <p:stCondLst>
                                            <p:cond delay="0"/>
                                          </p:stCondLst>
                                        </p:cTn>
                                        <p:tgtEl>
                                          <p:spTgt spid="25"/>
                                        </p:tgtEl>
                                        <p:attrNameLst>
                                          <p:attrName>style.visibility</p:attrName>
                                        </p:attrNameLst>
                                      </p:cBhvr>
                                      <p:to>
                                        <p:strVal val="visible"/>
                                      </p:to>
                                    </p:set>
                                    <p:anim calcmode="lin" valueType="num">
                                      <p:cBhvr>
                                        <p:cTn id="161" dur="1000" fill="hold"/>
                                        <p:tgtEl>
                                          <p:spTgt spid="25"/>
                                        </p:tgtEl>
                                        <p:attrNameLst>
                                          <p:attrName>ppt_w</p:attrName>
                                        </p:attrNameLst>
                                      </p:cBhvr>
                                      <p:tavLst>
                                        <p:tav tm="0">
                                          <p:val>
                                            <p:fltVal val="0"/>
                                          </p:val>
                                        </p:tav>
                                        <p:tav tm="100000">
                                          <p:val>
                                            <p:strVal val="#ppt_w"/>
                                          </p:val>
                                        </p:tav>
                                      </p:tavLst>
                                    </p:anim>
                                    <p:anim calcmode="lin" valueType="num">
                                      <p:cBhvr>
                                        <p:cTn id="162" dur="1000" fill="hold"/>
                                        <p:tgtEl>
                                          <p:spTgt spid="25"/>
                                        </p:tgtEl>
                                        <p:attrNameLst>
                                          <p:attrName>ppt_h</p:attrName>
                                        </p:attrNameLst>
                                      </p:cBhvr>
                                      <p:tavLst>
                                        <p:tav tm="0">
                                          <p:val>
                                            <p:fltVal val="0"/>
                                          </p:val>
                                        </p:tav>
                                        <p:tav tm="100000">
                                          <p:val>
                                            <p:strVal val="#ppt_h"/>
                                          </p:val>
                                        </p:tav>
                                      </p:tavLst>
                                    </p:anim>
                                    <p:anim calcmode="lin" valueType="num">
                                      <p:cBhvr>
                                        <p:cTn id="163" dur="1000" fill="hold"/>
                                        <p:tgtEl>
                                          <p:spTgt spid="25"/>
                                        </p:tgtEl>
                                        <p:attrNameLst>
                                          <p:attrName>style.rotation</p:attrName>
                                        </p:attrNameLst>
                                      </p:cBhvr>
                                      <p:tavLst>
                                        <p:tav tm="0">
                                          <p:val>
                                            <p:fltVal val="90"/>
                                          </p:val>
                                        </p:tav>
                                        <p:tav tm="100000">
                                          <p:val>
                                            <p:fltVal val="0"/>
                                          </p:val>
                                        </p:tav>
                                      </p:tavLst>
                                    </p:anim>
                                    <p:animEffect transition="in" filter="fade">
                                      <p:cBhvr>
                                        <p:cTn id="164" dur="1000"/>
                                        <p:tgtEl>
                                          <p:spTgt spid="25"/>
                                        </p:tgtEl>
                                      </p:cBhvr>
                                    </p:animEffec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35"/>
                                        </p:tgtEl>
                                        <p:attrNameLst>
                                          <p:attrName>style.visibility</p:attrName>
                                        </p:attrNameLst>
                                      </p:cBhvr>
                                      <p:to>
                                        <p:strVal val="visible"/>
                                      </p:to>
                                    </p:set>
                                    <p:anim calcmode="lin" valueType="num">
                                      <p:cBhvr additive="base">
                                        <p:cTn id="169" dur="500" fill="hold"/>
                                        <p:tgtEl>
                                          <p:spTgt spid="35"/>
                                        </p:tgtEl>
                                        <p:attrNameLst>
                                          <p:attrName>ppt_x</p:attrName>
                                        </p:attrNameLst>
                                      </p:cBhvr>
                                      <p:tavLst>
                                        <p:tav tm="0">
                                          <p:val>
                                            <p:strVal val="#ppt_x"/>
                                          </p:val>
                                        </p:tav>
                                        <p:tav tm="100000">
                                          <p:val>
                                            <p:strVal val="#ppt_x"/>
                                          </p:val>
                                        </p:tav>
                                      </p:tavLst>
                                    </p:anim>
                                    <p:anim calcmode="lin" valueType="num">
                                      <p:cBhvr additive="base">
                                        <p:cTn id="17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16" presetClass="entr" presetSubtype="21" fill="hold" nodeType="clickEffect">
                                  <p:stCondLst>
                                    <p:cond delay="0"/>
                                  </p:stCondLst>
                                  <p:childTnLst>
                                    <p:set>
                                      <p:cBhvr>
                                        <p:cTn id="174" dur="1" fill="hold">
                                          <p:stCondLst>
                                            <p:cond delay="0"/>
                                          </p:stCondLst>
                                        </p:cTn>
                                        <p:tgtEl>
                                          <p:spTgt spid="6"/>
                                        </p:tgtEl>
                                        <p:attrNameLst>
                                          <p:attrName>style.visibility</p:attrName>
                                        </p:attrNameLst>
                                      </p:cBhvr>
                                      <p:to>
                                        <p:strVal val="visible"/>
                                      </p:to>
                                    </p:set>
                                    <p:animEffect transition="in" filter="barn(inVertical)">
                                      <p:cBhvr>
                                        <p:cTn id="175" dur="500"/>
                                        <p:tgtEl>
                                          <p:spTgt spid="6"/>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grpId="0" nodeType="clickEffect">
                                  <p:stCondLst>
                                    <p:cond delay="0"/>
                                  </p:stCondLst>
                                  <p:childTnLst>
                                    <p:set>
                                      <p:cBhvr>
                                        <p:cTn id="179" dur="1" fill="hold">
                                          <p:stCondLst>
                                            <p:cond delay="0"/>
                                          </p:stCondLst>
                                        </p:cTn>
                                        <p:tgtEl>
                                          <p:spTgt spid="37"/>
                                        </p:tgtEl>
                                        <p:attrNameLst>
                                          <p:attrName>style.visibility</p:attrName>
                                        </p:attrNameLst>
                                      </p:cBhvr>
                                      <p:to>
                                        <p:strVal val="visible"/>
                                      </p:to>
                                    </p:set>
                                    <p:anim calcmode="lin" valueType="num">
                                      <p:cBhvr>
                                        <p:cTn id="180" dur="500" fill="hold"/>
                                        <p:tgtEl>
                                          <p:spTgt spid="37"/>
                                        </p:tgtEl>
                                        <p:attrNameLst>
                                          <p:attrName>ppt_w</p:attrName>
                                        </p:attrNameLst>
                                      </p:cBhvr>
                                      <p:tavLst>
                                        <p:tav tm="0">
                                          <p:val>
                                            <p:fltVal val="0"/>
                                          </p:val>
                                        </p:tav>
                                        <p:tav tm="100000">
                                          <p:val>
                                            <p:strVal val="#ppt_w"/>
                                          </p:val>
                                        </p:tav>
                                      </p:tavLst>
                                    </p:anim>
                                    <p:anim calcmode="lin" valueType="num">
                                      <p:cBhvr>
                                        <p:cTn id="181" dur="500" fill="hold"/>
                                        <p:tgtEl>
                                          <p:spTgt spid="37"/>
                                        </p:tgtEl>
                                        <p:attrNameLst>
                                          <p:attrName>ppt_h</p:attrName>
                                        </p:attrNameLst>
                                      </p:cBhvr>
                                      <p:tavLst>
                                        <p:tav tm="0">
                                          <p:val>
                                            <p:fltVal val="0"/>
                                          </p:val>
                                        </p:tav>
                                        <p:tav tm="100000">
                                          <p:val>
                                            <p:strVal val="#ppt_h"/>
                                          </p:val>
                                        </p:tav>
                                      </p:tavLst>
                                    </p:anim>
                                    <p:animEffect transition="in" filter="fade">
                                      <p:cBhvr>
                                        <p:cTn id="18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47" grpId="0" animBg="1"/>
      <p:bldP spid="21" grpId="0" animBg="1"/>
      <p:bldP spid="20" grpId="0" animBg="1"/>
      <p:bldP spid="16" grpId="0" animBg="1"/>
      <p:bldP spid="11" grpId="0" animBg="1"/>
      <p:bldP spid="9" grpId="0" animBg="1"/>
      <p:bldP spid="28" grpId="0"/>
      <p:bldP spid="29" grpId="0"/>
      <p:bldP spid="30" grpId="0"/>
      <p:bldP spid="31" grpId="0"/>
      <p:bldP spid="32" grpId="0"/>
      <p:bldP spid="33" grpId="0"/>
      <p:bldP spid="34" grpId="0"/>
      <p:bldP spid="35" grpId="0"/>
      <p:bldP spid="37" grpId="0" animBg="1"/>
      <p:bldP spid="13" grpId="0" animBg="1"/>
      <p:bldP spid="15" grpId="0" animBg="1"/>
      <p:bldP spid="46" grpId="0" animBg="1"/>
      <p:bldP spid="19" grpId="0" animBg="1"/>
      <p:bldP spid="39" grpId="0" animBg="1"/>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rrow: Right 39">
            <a:extLst>
              <a:ext uri="{FF2B5EF4-FFF2-40B4-BE49-F238E27FC236}">
                <a16:creationId xmlns:a16="http://schemas.microsoft.com/office/drawing/2014/main" id="{2121C392-A9FB-40CE-A270-F995BF9FFEDE}"/>
              </a:ext>
            </a:extLst>
          </p:cNvPr>
          <p:cNvSpPr/>
          <p:nvPr/>
        </p:nvSpPr>
        <p:spPr>
          <a:xfrm rot="10800000">
            <a:off x="3359481" y="282514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ABBB5D0A-0123-4536-9E24-BC9A6FB1786F}"/>
              </a:ext>
            </a:extLst>
          </p:cNvPr>
          <p:cNvSpPr/>
          <p:nvPr/>
        </p:nvSpPr>
        <p:spPr>
          <a:xfrm>
            <a:off x="3362073" y="27423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68C16458-D363-4B35-923F-3E93EA55ABAE}"/>
              </a:ext>
            </a:extLst>
          </p:cNvPr>
          <p:cNvSpPr/>
          <p:nvPr/>
        </p:nvSpPr>
        <p:spPr>
          <a:xfrm>
            <a:off x="1565129" y="286662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B23514DE-1B42-4DA6-8EC4-3E5640A7A78E}"/>
              </a:ext>
            </a:extLst>
          </p:cNvPr>
          <p:cNvSpPr/>
          <p:nvPr/>
        </p:nvSpPr>
        <p:spPr>
          <a:xfrm>
            <a:off x="1658693" y="313239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ectangle 105">
            <a:extLst>
              <a:ext uri="{FF2B5EF4-FFF2-40B4-BE49-F238E27FC236}">
                <a16:creationId xmlns:a16="http://schemas.microsoft.com/office/drawing/2014/main" id="{C658F189-F283-4CC4-98D9-BDE9C1CC2652}"/>
              </a:ext>
            </a:extLst>
          </p:cNvPr>
          <p:cNvSpPr/>
          <p:nvPr/>
        </p:nvSpPr>
        <p:spPr>
          <a:xfrm>
            <a:off x="1445626" y="2872105"/>
            <a:ext cx="357808" cy="419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Arrow: Right 80">
            <a:extLst>
              <a:ext uri="{FF2B5EF4-FFF2-40B4-BE49-F238E27FC236}">
                <a16:creationId xmlns:a16="http://schemas.microsoft.com/office/drawing/2014/main" id="{45736D3F-6B5B-440C-855E-D8E4AA6DC0B8}"/>
              </a:ext>
            </a:extLst>
          </p:cNvPr>
          <p:cNvSpPr/>
          <p:nvPr/>
        </p:nvSpPr>
        <p:spPr>
          <a:xfrm rot="10800000">
            <a:off x="3670486" y="323750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D7B79851-C4AB-4E2B-913E-869F5AC9AA8E}"/>
              </a:ext>
            </a:extLst>
          </p:cNvPr>
          <p:cNvSpPr/>
          <p:nvPr/>
        </p:nvSpPr>
        <p:spPr>
          <a:xfrm>
            <a:off x="3651528" y="317794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F85DE0E8-4991-45A0-89F6-CC62825AB994}"/>
              </a:ext>
            </a:extLst>
          </p:cNvPr>
          <p:cNvSpPr/>
          <p:nvPr/>
        </p:nvSpPr>
        <p:spPr>
          <a:xfrm>
            <a:off x="6986458" y="338428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Rectangle 100">
            <a:extLst>
              <a:ext uri="{FF2B5EF4-FFF2-40B4-BE49-F238E27FC236}">
                <a16:creationId xmlns:a16="http://schemas.microsoft.com/office/drawing/2014/main" id="{D5863B3B-7563-4103-9276-B0A4E91D3381}"/>
              </a:ext>
            </a:extLst>
          </p:cNvPr>
          <p:cNvSpPr/>
          <p:nvPr/>
        </p:nvSpPr>
        <p:spPr>
          <a:xfrm>
            <a:off x="6944290" y="330184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21602D86-1AC5-4A1A-9ACB-872578DF11FB}"/>
              </a:ext>
            </a:extLst>
          </p:cNvPr>
          <p:cNvSpPr/>
          <p:nvPr/>
        </p:nvSpPr>
        <p:spPr>
          <a:xfrm>
            <a:off x="2553020" y="445429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ectangle 93">
            <a:extLst>
              <a:ext uri="{FF2B5EF4-FFF2-40B4-BE49-F238E27FC236}">
                <a16:creationId xmlns:a16="http://schemas.microsoft.com/office/drawing/2014/main" id="{2EFC81DC-CC92-41E3-8AF3-FF8FB1D3F33E}"/>
              </a:ext>
            </a:extLst>
          </p:cNvPr>
          <p:cNvSpPr/>
          <p:nvPr/>
        </p:nvSpPr>
        <p:spPr>
          <a:xfrm>
            <a:off x="2444189" y="436169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Arrow: Right 31">
            <a:extLst>
              <a:ext uri="{FF2B5EF4-FFF2-40B4-BE49-F238E27FC236}">
                <a16:creationId xmlns:a16="http://schemas.microsoft.com/office/drawing/2014/main" id="{18B87BBE-5D99-476B-8632-C298A088FCF3}"/>
              </a:ext>
            </a:extLst>
          </p:cNvPr>
          <p:cNvSpPr/>
          <p:nvPr/>
        </p:nvSpPr>
        <p:spPr>
          <a:xfrm flipH="1">
            <a:off x="2987690"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Arrow: Right 45">
            <a:extLst>
              <a:ext uri="{FF2B5EF4-FFF2-40B4-BE49-F238E27FC236}">
                <a16:creationId xmlns:a16="http://schemas.microsoft.com/office/drawing/2014/main" id="{242A15EE-3197-424F-A95C-FD17ED28D012}"/>
              </a:ext>
            </a:extLst>
          </p:cNvPr>
          <p:cNvSpPr/>
          <p:nvPr/>
        </p:nvSpPr>
        <p:spPr>
          <a:xfrm flipH="1">
            <a:off x="2987690" y="30981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Arrow: Right 61">
            <a:extLst>
              <a:ext uri="{FF2B5EF4-FFF2-40B4-BE49-F238E27FC236}">
                <a16:creationId xmlns:a16="http://schemas.microsoft.com/office/drawing/2014/main" id="{8A83CCC4-3486-4D83-BA6E-18C3237E3FF4}"/>
              </a:ext>
            </a:extLst>
          </p:cNvPr>
          <p:cNvSpPr/>
          <p:nvPr/>
        </p:nvSpPr>
        <p:spPr>
          <a:xfrm flipH="1">
            <a:off x="2987690" y="32505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Arrow: Right 69">
            <a:extLst>
              <a:ext uri="{FF2B5EF4-FFF2-40B4-BE49-F238E27FC236}">
                <a16:creationId xmlns:a16="http://schemas.microsoft.com/office/drawing/2014/main" id="{1ECCAA5F-4A50-4C20-8864-DEFD9BCD0A15}"/>
              </a:ext>
            </a:extLst>
          </p:cNvPr>
          <p:cNvSpPr/>
          <p:nvPr/>
        </p:nvSpPr>
        <p:spPr>
          <a:xfrm flipH="1">
            <a:off x="2987690" y="340298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C4054B1B-EF82-4219-BA3D-C0CB2B4E5A05}"/>
              </a:ext>
            </a:extLst>
          </p:cNvPr>
          <p:cNvSpPr/>
          <p:nvPr/>
        </p:nvSpPr>
        <p:spPr>
          <a:xfrm>
            <a:off x="2981147" y="2950528"/>
            <a:ext cx="325280" cy="67495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22">
            <a:extLst>
              <a:ext uri="{FF2B5EF4-FFF2-40B4-BE49-F238E27FC236}">
                <a16:creationId xmlns:a16="http://schemas.microsoft.com/office/drawing/2014/main" id="{DBA25AAC-8917-47B2-B8B6-C7A645620695}"/>
              </a:ext>
            </a:extLst>
          </p:cNvPr>
          <p:cNvSpPr/>
          <p:nvPr/>
        </p:nvSpPr>
        <p:spPr>
          <a:xfrm>
            <a:off x="1506876" y="330582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Arrow: Right 53">
            <a:extLst>
              <a:ext uri="{FF2B5EF4-FFF2-40B4-BE49-F238E27FC236}">
                <a16:creationId xmlns:a16="http://schemas.microsoft.com/office/drawing/2014/main" id="{08027463-C86B-4F94-9BC0-B6E64709247C}"/>
              </a:ext>
            </a:extLst>
          </p:cNvPr>
          <p:cNvSpPr/>
          <p:nvPr/>
        </p:nvSpPr>
        <p:spPr>
          <a:xfrm>
            <a:off x="1506876" y="31318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Arrow: Right 62">
            <a:extLst>
              <a:ext uri="{FF2B5EF4-FFF2-40B4-BE49-F238E27FC236}">
                <a16:creationId xmlns:a16="http://schemas.microsoft.com/office/drawing/2014/main" id="{3DED8990-398E-40CA-B2E8-7E3D22FD3029}"/>
              </a:ext>
            </a:extLst>
          </p:cNvPr>
          <p:cNvSpPr/>
          <p:nvPr/>
        </p:nvSpPr>
        <p:spPr>
          <a:xfrm>
            <a:off x="1506876" y="34366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A2BB9B9D-0A97-4933-8064-D18BCD24BF33}"/>
              </a:ext>
            </a:extLst>
          </p:cNvPr>
          <p:cNvSpPr/>
          <p:nvPr/>
        </p:nvSpPr>
        <p:spPr>
          <a:xfrm>
            <a:off x="1516154" y="33071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4BE97618-7956-46AF-80C5-B8E9BB574D92}"/>
              </a:ext>
            </a:extLst>
          </p:cNvPr>
          <p:cNvSpPr/>
          <p:nvPr/>
        </p:nvSpPr>
        <p:spPr>
          <a:xfrm>
            <a:off x="1312170" y="336338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Arrow: Right 60">
            <a:extLst>
              <a:ext uri="{FF2B5EF4-FFF2-40B4-BE49-F238E27FC236}">
                <a16:creationId xmlns:a16="http://schemas.microsoft.com/office/drawing/2014/main" id="{FBDC3248-658B-431B-8527-C93C277700F7}"/>
              </a:ext>
            </a:extLst>
          </p:cNvPr>
          <p:cNvSpPr/>
          <p:nvPr/>
        </p:nvSpPr>
        <p:spPr>
          <a:xfrm>
            <a:off x="1506876" y="32842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B96886F1-C3E1-4978-AA11-C52198AD7DF7}"/>
              </a:ext>
            </a:extLst>
          </p:cNvPr>
          <p:cNvSpPr/>
          <p:nvPr/>
        </p:nvSpPr>
        <p:spPr>
          <a:xfrm>
            <a:off x="1506876" y="29794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Arrow: Right 70">
            <a:extLst>
              <a:ext uri="{FF2B5EF4-FFF2-40B4-BE49-F238E27FC236}">
                <a16:creationId xmlns:a16="http://schemas.microsoft.com/office/drawing/2014/main" id="{567EFD05-8665-44E5-94A9-FCEF4113BD21}"/>
              </a:ext>
            </a:extLst>
          </p:cNvPr>
          <p:cNvSpPr/>
          <p:nvPr/>
        </p:nvSpPr>
        <p:spPr>
          <a:xfrm>
            <a:off x="1319838" y="3589066"/>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73385014-31E1-42B9-B395-A10F63835871}"/>
              </a:ext>
            </a:extLst>
          </p:cNvPr>
          <p:cNvSpPr/>
          <p:nvPr/>
        </p:nvSpPr>
        <p:spPr>
          <a:xfrm>
            <a:off x="1288584" y="2969948"/>
            <a:ext cx="502397" cy="8178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3056B1C3-39D2-4E17-ACE8-1E6170E2532F}"/>
              </a:ext>
            </a:extLst>
          </p:cNvPr>
          <p:cNvSpPr/>
          <p:nvPr/>
        </p:nvSpPr>
        <p:spPr>
          <a:xfrm>
            <a:off x="4870743" y="292477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B522B1DE-7DFC-4CA4-A12C-67C18D406745}"/>
              </a:ext>
            </a:extLst>
          </p:cNvPr>
          <p:cNvSpPr/>
          <p:nvPr/>
        </p:nvSpPr>
        <p:spPr>
          <a:xfrm>
            <a:off x="4807132" y="286109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Arrow: Right 43">
            <a:extLst>
              <a:ext uri="{FF2B5EF4-FFF2-40B4-BE49-F238E27FC236}">
                <a16:creationId xmlns:a16="http://schemas.microsoft.com/office/drawing/2014/main" id="{4ECC5A7C-4737-44B3-A538-F092EF6FA2CA}"/>
              </a:ext>
            </a:extLst>
          </p:cNvPr>
          <p:cNvSpPr/>
          <p:nvPr/>
        </p:nvSpPr>
        <p:spPr>
          <a:xfrm>
            <a:off x="5135425" y="31015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ectangle 103">
            <a:extLst>
              <a:ext uri="{FF2B5EF4-FFF2-40B4-BE49-F238E27FC236}">
                <a16:creationId xmlns:a16="http://schemas.microsoft.com/office/drawing/2014/main" id="{4C41662F-145C-4180-A837-738C3C413D8C}"/>
              </a:ext>
            </a:extLst>
          </p:cNvPr>
          <p:cNvSpPr/>
          <p:nvPr/>
        </p:nvSpPr>
        <p:spPr>
          <a:xfrm>
            <a:off x="5693913" y="304384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Arrow: Right 54">
            <a:extLst>
              <a:ext uri="{FF2B5EF4-FFF2-40B4-BE49-F238E27FC236}">
                <a16:creationId xmlns:a16="http://schemas.microsoft.com/office/drawing/2014/main" id="{3767D30C-E4C9-4ED6-81AC-DDF1B89FE37D}"/>
              </a:ext>
            </a:extLst>
          </p:cNvPr>
          <p:cNvSpPr/>
          <p:nvPr/>
        </p:nvSpPr>
        <p:spPr>
          <a:xfrm>
            <a:off x="5287825" y="32539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Rectangle 101">
            <a:extLst>
              <a:ext uri="{FF2B5EF4-FFF2-40B4-BE49-F238E27FC236}">
                <a16:creationId xmlns:a16="http://schemas.microsoft.com/office/drawing/2014/main" id="{A7ED8FFF-F3DD-426A-9AF9-222E0C68F98C}"/>
              </a:ext>
            </a:extLst>
          </p:cNvPr>
          <p:cNvSpPr/>
          <p:nvPr/>
        </p:nvSpPr>
        <p:spPr>
          <a:xfrm>
            <a:off x="5126679" y="3065115"/>
            <a:ext cx="432948" cy="38099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Arrow: Right 66">
            <a:extLst>
              <a:ext uri="{FF2B5EF4-FFF2-40B4-BE49-F238E27FC236}">
                <a16:creationId xmlns:a16="http://schemas.microsoft.com/office/drawing/2014/main" id="{2033041B-3E5D-48DF-BDB0-EA2CA2449960}"/>
              </a:ext>
            </a:extLst>
          </p:cNvPr>
          <p:cNvSpPr/>
          <p:nvPr/>
        </p:nvSpPr>
        <p:spPr>
          <a:xfrm>
            <a:off x="5440225" y="340639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5F70AEC7-3C08-4793-A742-0238C977E3FD}"/>
              </a:ext>
            </a:extLst>
          </p:cNvPr>
          <p:cNvSpPr/>
          <p:nvPr/>
        </p:nvSpPr>
        <p:spPr>
          <a:xfrm>
            <a:off x="5366499" y="3346955"/>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FFAE4C0C-3757-4C5B-850C-A81E9FC2CB61}"/>
              </a:ext>
            </a:extLst>
          </p:cNvPr>
          <p:cNvSpPr/>
          <p:nvPr/>
        </p:nvSpPr>
        <p:spPr>
          <a:xfrm flipH="1">
            <a:off x="7016631" y="29677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Arrow: Right 44">
            <a:extLst>
              <a:ext uri="{FF2B5EF4-FFF2-40B4-BE49-F238E27FC236}">
                <a16:creationId xmlns:a16="http://schemas.microsoft.com/office/drawing/2014/main" id="{52AD349A-131B-4C05-91F6-A891E5117702}"/>
              </a:ext>
            </a:extLst>
          </p:cNvPr>
          <p:cNvSpPr/>
          <p:nvPr/>
        </p:nvSpPr>
        <p:spPr>
          <a:xfrm flipH="1">
            <a:off x="7169031" y="31201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Arrow: Right 55">
            <a:extLst>
              <a:ext uri="{FF2B5EF4-FFF2-40B4-BE49-F238E27FC236}">
                <a16:creationId xmlns:a16="http://schemas.microsoft.com/office/drawing/2014/main" id="{8FBCB481-A516-49EA-A01D-E03BDAAA8AEA}"/>
              </a:ext>
            </a:extLst>
          </p:cNvPr>
          <p:cNvSpPr/>
          <p:nvPr/>
        </p:nvSpPr>
        <p:spPr>
          <a:xfrm flipH="1">
            <a:off x="7321431" y="327254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Arrow: Right 67">
            <a:extLst>
              <a:ext uri="{FF2B5EF4-FFF2-40B4-BE49-F238E27FC236}">
                <a16:creationId xmlns:a16="http://schemas.microsoft.com/office/drawing/2014/main" id="{F3385512-89C9-4809-ADCB-60E09434801D}"/>
              </a:ext>
            </a:extLst>
          </p:cNvPr>
          <p:cNvSpPr/>
          <p:nvPr/>
        </p:nvSpPr>
        <p:spPr>
          <a:xfrm flipH="1">
            <a:off x="7192477" y="3276453"/>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FE69650A-2D4B-4A91-A745-2E4B03C32CBD}"/>
              </a:ext>
            </a:extLst>
          </p:cNvPr>
          <p:cNvSpPr/>
          <p:nvPr/>
        </p:nvSpPr>
        <p:spPr>
          <a:xfrm>
            <a:off x="6931401" y="2939404"/>
            <a:ext cx="748488" cy="5155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35">
            <a:extLst>
              <a:ext uri="{FF2B5EF4-FFF2-40B4-BE49-F238E27FC236}">
                <a16:creationId xmlns:a16="http://schemas.microsoft.com/office/drawing/2014/main" id="{5B11C093-E37B-4C03-8BFF-BF165B1F0A08}"/>
              </a:ext>
            </a:extLst>
          </p:cNvPr>
          <p:cNvSpPr/>
          <p:nvPr/>
        </p:nvSpPr>
        <p:spPr>
          <a:xfrm>
            <a:off x="6977087" y="290516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a:extLst>
              <a:ext uri="{FF2B5EF4-FFF2-40B4-BE49-F238E27FC236}">
                <a16:creationId xmlns:a16="http://schemas.microsoft.com/office/drawing/2014/main" id="{708B4CF0-2381-44ED-A88D-EAFDF20E4EA4}"/>
              </a:ext>
            </a:extLst>
          </p:cNvPr>
          <p:cNvSpPr txBox="1"/>
          <p:nvPr/>
        </p:nvSpPr>
        <p:spPr>
          <a:xfrm>
            <a:off x="1653871" y="946205"/>
            <a:ext cx="6082748" cy="1198800"/>
          </a:xfrm>
          <a:prstGeom prst="rect">
            <a:avLst/>
          </a:prstGeom>
          <a:solidFill>
            <a:srgbClr val="FEFEFE"/>
          </a:solidFill>
          <a:ln w="3175">
            <a:noFill/>
          </a:ln>
        </p:spPr>
        <p:txBody>
          <a:bodyPr wrap="square" rtlCol="0">
            <a:spAutoFit/>
          </a:bodyPr>
          <a:lstStyle/>
          <a:p>
            <a:pPr algn="just"/>
            <a:endParaRPr lang="en-AU"/>
          </a:p>
        </p:txBody>
      </p:sp>
      <p:sp>
        <p:nvSpPr>
          <p:cNvPr id="2" name="TextBox 1">
            <a:extLst>
              <a:ext uri="{FF2B5EF4-FFF2-40B4-BE49-F238E27FC236}">
                <a16:creationId xmlns:a16="http://schemas.microsoft.com/office/drawing/2014/main" id="{95B5BAC0-416D-4F1D-9E4C-4447814EDBCE}"/>
              </a:ext>
            </a:extLst>
          </p:cNvPr>
          <p:cNvSpPr txBox="1"/>
          <p:nvPr/>
        </p:nvSpPr>
        <p:spPr>
          <a:xfrm>
            <a:off x="1653871" y="946205"/>
            <a:ext cx="6082748" cy="830997"/>
          </a:xfrm>
          <a:prstGeom prst="rect">
            <a:avLst/>
          </a:prstGeom>
          <a:solidFill>
            <a:srgbClr val="FEFEFE"/>
          </a:solidFill>
          <a:ln w="3175">
            <a:noFill/>
          </a:ln>
        </p:spPr>
        <p:txBody>
          <a:bodyPr wrap="square" rtlCol="0">
            <a:spAutoFit/>
          </a:bodyPr>
          <a:lstStyle/>
          <a:p>
            <a:pPr algn="just"/>
            <a:r>
              <a:rPr lang="en-US" sz="1200">
                <a:latin typeface="Calibri" panose="020F0502020204030204" pitchFamily="34" charset="0"/>
                <a:cs typeface="Calibri" panose="020F0502020204030204" pitchFamily="34" charset="0"/>
              </a:rPr>
              <a:t>This is an overview of the calls from TerriaMap to GSKY and the return communications. TerriaMap calls GSKY to get the relevant information and displays them over the map. There are five request-types, </a:t>
            </a:r>
            <a:r>
              <a:rPr lang="en-US" sz="1200" i="1">
                <a:latin typeface="Calibri" panose="020F0502020204030204" pitchFamily="34" charset="0"/>
                <a:cs typeface="Calibri" panose="020F0502020204030204" pitchFamily="34" charset="0"/>
              </a:rPr>
              <a:t>viz.</a:t>
            </a:r>
            <a:r>
              <a:rPr lang="en-US" sz="1200">
                <a:latin typeface="Calibri" panose="020F0502020204030204" pitchFamily="34" charset="0"/>
                <a:cs typeface="Calibri" panose="020F0502020204030204" pitchFamily="34" charset="0"/>
              </a:rPr>
              <a:t> GetCapabilities, DescribeLayer, GetLegendGraphic, GetMap and GetFeatureInfo. These are called sequentially. </a:t>
            </a:r>
            <a:endParaRPr lang="en-AU" sz="1200">
              <a:latin typeface="Calibri" panose="020F0502020204030204" pitchFamily="34" charset="0"/>
              <a:cs typeface="Calibri" panose="020F0502020204030204" pitchFamily="34" charset="0"/>
            </a:endParaRPr>
          </a:p>
        </p:txBody>
      </p:sp>
      <mc:AlternateContent xmlns:mc="http://schemas.openxmlformats.org/markup-compatibility/2006" xmlns:am3d="http://schemas.microsoft.com/office/drawing/2017/model3d">
        <mc:Choice Requires="am3d">
          <p:graphicFrame>
            <p:nvGraphicFramePr>
              <p:cNvPr id="12" name="3D Model 11" descr="Satellite">
                <a:extLst>
                  <a:ext uri="{FF2B5EF4-FFF2-40B4-BE49-F238E27FC236}">
                    <a16:creationId xmlns:a16="http://schemas.microsoft.com/office/drawing/2014/main" id="{1C94B9D1-AC95-4AFB-A7DE-9F6287CD7456}"/>
                  </a:ext>
                </a:extLst>
              </p:cNvPr>
              <p:cNvGraphicFramePr>
                <a:graphicFrameLocks noChangeAspect="1"/>
              </p:cNvGraphicFramePr>
              <p:nvPr>
                <p:extLst>
                  <p:ext uri="{D42A27DB-BD31-4B8C-83A1-F6EECF244321}">
                    <p14:modId xmlns:p14="http://schemas.microsoft.com/office/powerpoint/2010/main" val="1135795226"/>
                  </p:ext>
                </p:extLst>
              </p:nvPr>
            </p:nvGraphicFramePr>
            <p:xfrm>
              <a:off x="7515769" y="768044"/>
              <a:ext cx="3665794" cy="1761486"/>
            </p:xfrm>
            <a:graphic>
              <a:graphicData uri="http://schemas.microsoft.com/office/drawing/2017/model3d">
                <am3d:model3d r:embed="rId3">
                  <am3d:spPr>
                    <a:xfrm>
                      <a:off x="0" y="0"/>
                      <a:ext cx="3665794" cy="1761486"/>
                    </a:xfrm>
                    <a:prstGeom prst="rect">
                      <a:avLst/>
                    </a:prstGeom>
                  </am3d:spPr>
                  <am3d:camera>
                    <am3d:pos x="0" y="0" z="52685678"/>
                    <am3d:up dx="0" dy="36000000" dz="0"/>
                    <am3d:lookAt x="0" y="0" z="0"/>
                    <am3d:perspective fov="2700000"/>
                  </am3d:camera>
                  <am3d:trans>
                    <am3d:meterPerModelUnit n="288082" d="1000000"/>
                    <am3d:preTrans dx="0" dy="-8254282" dz="0"/>
                    <am3d:scale>
                      <am3d:sx n="1000000" d="1000000"/>
                      <am3d:sy n="1000000" d="1000000"/>
                      <am3d:sz n="1000000" d="1000000"/>
                    </am3d:scale>
                    <am3d:rot ax="-9177721" ay="2362512" az="-9723578"/>
                    <am3d:postTrans dx="0" dy="0" dz="0"/>
                  </am3d:trans>
                  <am3d:attrSrcUrl r:id="rId4"/>
                  <am3d:raster rName="Office3DRenderer" rVer="16.0.8326">
                    <am3d:blip r:embed="rId5"/>
                  </am3d:raster>
                  <am3d:objViewport viewportSz="41609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2" name="3D Model 11" descr="Satellite">
                <a:extLst>
                  <a:ext uri="{FF2B5EF4-FFF2-40B4-BE49-F238E27FC236}">
                    <a16:creationId xmlns:a16="http://schemas.microsoft.com/office/drawing/2014/main" id="{1C94B9D1-AC95-4AFB-A7DE-9F6287CD7456}"/>
                  </a:ext>
                </a:extLst>
              </p:cNvPr>
              <p:cNvPicPr>
                <a:picLocks noGrp="1" noRot="1" noChangeAspect="1" noMove="1" noResize="1" noEditPoints="1" noAdjustHandles="1" noChangeArrowheads="1" noChangeShapeType="1" noCrop="1"/>
              </p:cNvPicPr>
              <p:nvPr/>
            </p:nvPicPr>
            <p:blipFill>
              <a:blip r:embed="rId8"/>
              <a:stretch>
                <a:fillRect/>
              </a:stretch>
            </p:blipFill>
            <p:spPr>
              <a:xfrm>
                <a:off x="7515769" y="768044"/>
                <a:ext cx="3665794" cy="1761486"/>
              </a:xfrm>
              <a:prstGeom prst="rect">
                <a:avLst/>
              </a:prstGeom>
            </p:spPr>
          </p:pic>
        </mc:Fallback>
      </mc:AlternateContent>
      <p:pic>
        <p:nvPicPr>
          <p:cNvPr id="15" name="Picture 14">
            <a:extLst>
              <a:ext uri="{FF2B5EF4-FFF2-40B4-BE49-F238E27FC236}">
                <a16:creationId xmlns:a16="http://schemas.microsoft.com/office/drawing/2014/main" id="{7AA000F2-C9FA-4F7D-A1E8-496DA0032E74}"/>
              </a:ext>
            </a:extLst>
          </p:cNvPr>
          <p:cNvPicPr>
            <a:picLocks noChangeAspect="1"/>
          </p:cNvPicPr>
          <p:nvPr/>
        </p:nvPicPr>
        <p:blipFill>
          <a:blip r:embed="rId9"/>
          <a:stretch>
            <a:fillRect/>
          </a:stretch>
        </p:blipFill>
        <p:spPr>
          <a:xfrm rot="1076469">
            <a:off x="535923" y="2501332"/>
            <a:ext cx="1440413" cy="10370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pSp>
        <p:nvGrpSpPr>
          <p:cNvPr id="20" name="Group 19">
            <a:extLst>
              <a:ext uri="{FF2B5EF4-FFF2-40B4-BE49-F238E27FC236}">
                <a16:creationId xmlns:a16="http://schemas.microsoft.com/office/drawing/2014/main" id="{A9ACBFD1-9BAF-4F2F-B10F-F298D4D65D76}"/>
              </a:ext>
            </a:extLst>
          </p:cNvPr>
          <p:cNvGrpSpPr/>
          <p:nvPr/>
        </p:nvGrpSpPr>
        <p:grpSpPr>
          <a:xfrm>
            <a:off x="6615537" y="2489450"/>
            <a:ext cx="1272494" cy="1217467"/>
            <a:chOff x="6526986" y="2111398"/>
            <a:chExt cx="1272494" cy="1217467"/>
          </a:xfrm>
        </p:grpSpPr>
        <p:pic>
          <p:nvPicPr>
            <p:cNvPr id="16" name="Picture 15">
              <a:extLst>
                <a:ext uri="{FF2B5EF4-FFF2-40B4-BE49-F238E27FC236}">
                  <a16:creationId xmlns:a16="http://schemas.microsoft.com/office/drawing/2014/main" id="{4022D204-B00C-41BF-9DFD-6FA73773D2A4}"/>
                </a:ext>
              </a:extLst>
            </p:cNvPr>
            <p:cNvPicPr>
              <a:picLocks noChangeAspect="1"/>
            </p:cNvPicPr>
            <p:nvPr/>
          </p:nvPicPr>
          <p:blipFill>
            <a:blip r:embed="rId10"/>
            <a:stretch>
              <a:fillRect/>
            </a:stretch>
          </p:blipFill>
          <p:spPr>
            <a:xfrm rot="20136292">
              <a:off x="6526986" y="2111398"/>
              <a:ext cx="1272494" cy="12174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7" name="Rectangle 16">
              <a:extLst>
                <a:ext uri="{FF2B5EF4-FFF2-40B4-BE49-F238E27FC236}">
                  <a16:creationId xmlns:a16="http://schemas.microsoft.com/office/drawing/2014/main" id="{EBEA21E2-D956-421C-B6C2-74ABA9F82CD6}"/>
                </a:ext>
              </a:extLst>
            </p:cNvPr>
            <p:cNvSpPr/>
            <p:nvPr/>
          </p:nvSpPr>
          <p:spPr>
            <a:xfrm rot="835949">
              <a:off x="6685898" y="2532417"/>
              <a:ext cx="1050721" cy="461665"/>
            </a:xfrm>
            <a:prstGeom prst="rect">
              <a:avLst/>
            </a:prstGeom>
            <a:noFill/>
          </p:spPr>
          <p:txBody>
            <a:bodyPr wrap="square" lIns="91440" tIns="45720" rIns="91440" bIns="45720">
              <a:spAutoFit/>
            </a:bodyPr>
            <a:lstStyle/>
            <a:p>
              <a:pPr algn="ctr"/>
              <a:r>
                <a:rPr lang="en-US" sz="2400" b="1" cap="none" spc="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GSKY</a:t>
              </a:r>
            </a:p>
          </p:txBody>
        </p:sp>
      </p:grpSp>
      <p:sp>
        <p:nvSpPr>
          <p:cNvPr id="18" name="Rectangle: Rounded Corners 17">
            <a:extLst>
              <a:ext uri="{FF2B5EF4-FFF2-40B4-BE49-F238E27FC236}">
                <a16:creationId xmlns:a16="http://schemas.microsoft.com/office/drawing/2014/main" id="{8F79F044-23AB-412F-A747-C7B73820FC32}"/>
              </a:ext>
            </a:extLst>
          </p:cNvPr>
          <p:cNvSpPr/>
          <p:nvPr/>
        </p:nvSpPr>
        <p:spPr>
          <a:xfrm>
            <a:off x="3358454" y="2808680"/>
            <a:ext cx="2071395" cy="473224"/>
          </a:xfrm>
          <a:prstGeom prst="roundRect">
            <a:avLst/>
          </a:prstGeom>
          <a:gradFill flip="none" rotWithShape="1">
            <a:gsLst>
              <a:gs pos="0">
                <a:schemeClr val="accent5">
                  <a:lumMod val="75000"/>
                  <a:shade val="30000"/>
                  <a:satMod val="115000"/>
                </a:schemeClr>
              </a:gs>
              <a:gs pos="50000">
                <a:schemeClr val="accent5">
                  <a:lumMod val="75000"/>
                  <a:shade val="67500"/>
                  <a:satMod val="115000"/>
                </a:schemeClr>
              </a:gs>
              <a:gs pos="100000">
                <a:schemeClr val="accent5">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GetCapabilities</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7" name="Rectangle: Rounded Corners 6">
            <a:extLst>
              <a:ext uri="{FF2B5EF4-FFF2-40B4-BE49-F238E27FC236}">
                <a16:creationId xmlns:a16="http://schemas.microsoft.com/office/drawing/2014/main" id="{1E0616EE-9088-4D25-B774-4FFBB9ED2CF5}"/>
              </a:ext>
            </a:extLst>
          </p:cNvPr>
          <p:cNvSpPr/>
          <p:nvPr/>
        </p:nvSpPr>
        <p:spPr>
          <a:xfrm>
            <a:off x="2301221" y="2313629"/>
            <a:ext cx="3776869" cy="1010506"/>
          </a:xfrm>
          <a:prstGeom prst="roundRect">
            <a:avLst/>
          </a:prstGeom>
          <a:gradFill flip="none" rotWithShape="1">
            <a:gsLst>
              <a:gs pos="0">
                <a:schemeClr val="bg2">
                  <a:lumMod val="50000"/>
                  <a:tint val="66000"/>
                  <a:satMod val="160000"/>
                </a:schemeClr>
              </a:gs>
              <a:gs pos="50000">
                <a:schemeClr val="bg2">
                  <a:lumMod val="50000"/>
                  <a:tint val="44500"/>
                  <a:satMod val="160000"/>
                </a:schemeClr>
              </a:gs>
              <a:gs pos="100000">
                <a:schemeClr val="bg2">
                  <a:lumMod val="5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900">
                <a:ln w="0"/>
                <a:solidFill>
                  <a:schemeClr val="accent2">
                    <a:lumMod val="50000"/>
                  </a:schemeClr>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rPr>
              <a:t>XML:WMS_GetCapabilities.tpl</a:t>
            </a:r>
          </a:p>
          <a:p>
            <a:r>
              <a:rPr lang="en-US" sz="900" b="1">
                <a:solidFill>
                  <a:schemeClr val="tx1"/>
                </a:solidFill>
                <a:latin typeface="Calibri" panose="020F0502020204030204" pitchFamily="34" charset="0"/>
                <a:cs typeface="Calibri" panose="020F0502020204030204" pitchFamily="34" charset="0"/>
              </a:rPr>
              <a:t>Service</a:t>
            </a:r>
            <a:r>
              <a:rPr lang="en-US" sz="900">
                <a:solidFill>
                  <a:schemeClr val="tx1"/>
                </a:solidFill>
                <a:latin typeface="Calibri" panose="020F0502020204030204" pitchFamily="34" charset="0"/>
                <a:cs typeface="Calibri" panose="020F0502020204030204" pitchFamily="34" charset="0"/>
              </a:rPr>
              <a:t>: Name, Title, Abstract, Keywords, ContactInformation</a:t>
            </a:r>
          </a:p>
          <a:p>
            <a:r>
              <a:rPr lang="en-US" sz="900" b="1">
                <a:solidFill>
                  <a:schemeClr val="tx1"/>
                </a:solidFill>
                <a:latin typeface="Calibri" panose="020F0502020204030204" pitchFamily="34" charset="0"/>
                <a:cs typeface="Calibri" panose="020F0502020204030204" pitchFamily="34" charset="0"/>
              </a:rPr>
              <a:t>Capability</a:t>
            </a:r>
            <a:r>
              <a:rPr lang="en-US" sz="900">
                <a:solidFill>
                  <a:schemeClr val="tx1"/>
                </a:solidFill>
                <a:latin typeface="Calibri" panose="020F0502020204030204" pitchFamily="34" charset="0"/>
                <a:cs typeface="Calibri" panose="020F0502020204030204" pitchFamily="34" charset="0"/>
              </a:rPr>
              <a:t>: </a:t>
            </a:r>
            <a:r>
              <a:rPr lang="en-AU" sz="900">
                <a:solidFill>
                  <a:schemeClr val="tx1"/>
                </a:solidFill>
                <a:latin typeface="Calibri" panose="020F0502020204030204" pitchFamily="34" charset="0"/>
                <a:cs typeface="Calibri" panose="020F0502020204030204" pitchFamily="34" charset="0"/>
              </a:rPr>
              <a:t>DCPType, FeatureInfo, Exception</a:t>
            </a:r>
            <a:endParaRPr lang="en-US" sz="900">
              <a:solidFill>
                <a:schemeClr val="tx1"/>
              </a:solidFill>
              <a:latin typeface="Calibri" panose="020F0502020204030204" pitchFamily="34" charset="0"/>
              <a:cs typeface="Calibri" panose="020F0502020204030204" pitchFamily="34" charset="0"/>
            </a:endParaRPr>
          </a:p>
          <a:p>
            <a:r>
              <a:rPr lang="en-US" sz="900" b="1">
                <a:solidFill>
                  <a:schemeClr val="tx1"/>
                </a:solidFill>
                <a:latin typeface="Calibri" panose="020F0502020204030204" pitchFamily="34" charset="0"/>
                <a:cs typeface="Calibri" panose="020F0502020204030204" pitchFamily="34" charset="0"/>
              </a:rPr>
              <a:t>Layers</a:t>
            </a:r>
            <a:r>
              <a:rPr lang="en-US" sz="900">
                <a:solidFill>
                  <a:schemeClr val="tx1"/>
                </a:solidFill>
                <a:latin typeface="Calibri" panose="020F0502020204030204" pitchFamily="34" charset="0"/>
                <a:cs typeface="Calibri" panose="020F0502020204030204" pitchFamily="34" charset="0"/>
              </a:rPr>
              <a:t>: Title, Abstract, Bbox, CRS, Times, </a:t>
            </a:r>
            <a:r>
              <a:rPr lang="en-AU" sz="900">
                <a:solidFill>
                  <a:schemeClr val="tx1"/>
                </a:solidFill>
                <a:latin typeface="Calibri" panose="020F0502020204030204" pitchFamily="34" charset="0"/>
                <a:cs typeface="Calibri" panose="020F0502020204030204" pitchFamily="34" charset="0"/>
              </a:rPr>
              <a:t>MetadataURL, DataURL</a:t>
            </a:r>
          </a:p>
          <a:p>
            <a:pPr algn="ctr"/>
            <a:endParaRPr lang="en-AU" sz="9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C7FDD7FE-C4A4-4328-9929-2BA0B8684877}"/>
              </a:ext>
            </a:extLst>
          </p:cNvPr>
          <p:cNvPicPr>
            <a:picLocks noChangeAspect="1"/>
          </p:cNvPicPr>
          <p:nvPr/>
        </p:nvPicPr>
        <p:blipFill>
          <a:blip r:embed="rId11"/>
          <a:stretch>
            <a:fillRect/>
          </a:stretch>
        </p:blipFill>
        <p:spPr>
          <a:xfrm>
            <a:off x="2301221" y="2313629"/>
            <a:ext cx="3883369" cy="1504950"/>
          </a:xfrm>
          <a:prstGeom prst="rect">
            <a:avLst/>
          </a:prstGeom>
          <a:solidFill>
            <a:srgbClr val="F4F4F4"/>
          </a:solidFill>
        </p:spPr>
      </p:pic>
      <p:grpSp>
        <p:nvGrpSpPr>
          <p:cNvPr id="11" name="Group 10">
            <a:extLst>
              <a:ext uri="{FF2B5EF4-FFF2-40B4-BE49-F238E27FC236}">
                <a16:creationId xmlns:a16="http://schemas.microsoft.com/office/drawing/2014/main" id="{C685A9F8-84E8-4AE5-A9A6-40E5561BB34B}"/>
              </a:ext>
            </a:extLst>
          </p:cNvPr>
          <p:cNvGrpSpPr/>
          <p:nvPr/>
        </p:nvGrpSpPr>
        <p:grpSpPr>
          <a:xfrm>
            <a:off x="2301221" y="2313629"/>
            <a:ext cx="3884400" cy="1504800"/>
            <a:chOff x="2320257" y="2318461"/>
            <a:chExt cx="3884400" cy="1504800"/>
          </a:xfrm>
          <a:solidFill>
            <a:srgbClr val="FFFFFF"/>
          </a:solidFill>
        </p:grpSpPr>
        <p:sp>
          <p:nvSpPr>
            <p:cNvPr id="10" name="Rectangle 9">
              <a:extLst>
                <a:ext uri="{FF2B5EF4-FFF2-40B4-BE49-F238E27FC236}">
                  <a16:creationId xmlns:a16="http://schemas.microsoft.com/office/drawing/2014/main" id="{6647EC77-0A80-4E70-BF15-3D708F845D3E}"/>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Rounded Corners 37">
              <a:extLst>
                <a:ext uri="{FF2B5EF4-FFF2-40B4-BE49-F238E27FC236}">
                  <a16:creationId xmlns:a16="http://schemas.microsoft.com/office/drawing/2014/main" id="{030C152A-C556-47EA-AF03-3EC2738D19A7}"/>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DescribeLayer</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13" name="Rectangle: Rounded Corners 12">
            <a:extLst>
              <a:ext uri="{FF2B5EF4-FFF2-40B4-BE49-F238E27FC236}">
                <a16:creationId xmlns:a16="http://schemas.microsoft.com/office/drawing/2014/main" id="{5E5E7BEE-EBB1-4BDA-8657-26092AD683F8}"/>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WMS_DescribeLayer.tpl</a:t>
            </a:r>
            <a:br>
              <a:rPr lang="en-US" sz="900" i="1">
                <a:latin typeface="Calibri" panose="020F0502020204030204" pitchFamily="34" charset="0"/>
                <a:cs typeface="Calibri" panose="020F0502020204030204" pitchFamily="34" charset="0"/>
              </a:rPr>
            </a:br>
            <a:r>
              <a:rPr lang="en-AU" sz="900">
                <a:solidFill>
                  <a:schemeClr val="tx1"/>
                </a:solidFill>
                <a:latin typeface="Calibri" panose="020F0502020204030204" pitchFamily="34" charset="0"/>
                <a:cs typeface="Calibri" panose="020F0502020204030204" pitchFamily="34" charset="0"/>
              </a:rPr>
              <a:t>&lt;WMS_DescribeLayerResponse version="1.1.1"&gt;</a:t>
            </a:r>
          </a:p>
          <a:p>
            <a:r>
              <a:rPr lang="en-AU" sz="900">
                <a:solidFill>
                  <a:schemeClr val="tx1"/>
                </a:solidFill>
                <a:latin typeface="Calibri" panose="020F0502020204030204" pitchFamily="34" charset="0"/>
                <a:cs typeface="Calibri" panose="020F0502020204030204" pitchFamily="34" charset="0"/>
              </a:rPr>
              <a:t>&lt;LayerDescription 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 owsURL="</a:t>
            </a:r>
            <a:r>
              <a:rPr lang="en-AU" sz="900">
                <a:solidFill>
                  <a:srgbClr val="C00000"/>
                </a:solidFill>
                <a:latin typeface="Calibri" panose="020F0502020204030204" pitchFamily="34" charset="0"/>
                <a:cs typeface="Calibri" panose="020F0502020204030204" pitchFamily="34" charset="0"/>
              </a:rPr>
              <a:t>http://130.56.242.15/ows/geoglam</a:t>
            </a:r>
            <a:r>
              <a:rPr lang="en-AU" sz="900">
                <a:solidFill>
                  <a:schemeClr val="tx1"/>
                </a:solidFill>
                <a:latin typeface="Calibri" panose="020F0502020204030204" pitchFamily="34" charset="0"/>
                <a:cs typeface="Calibri" panose="020F0502020204030204" pitchFamily="34" charset="0"/>
              </a:rPr>
              <a:t>" owsType="</a:t>
            </a:r>
            <a:r>
              <a:rPr lang="en-AU" sz="900">
                <a:solidFill>
                  <a:srgbClr val="C00000"/>
                </a:solidFill>
                <a:latin typeface="Calibri" panose="020F0502020204030204" pitchFamily="34" charset="0"/>
                <a:cs typeface="Calibri" panose="020F0502020204030204" pitchFamily="34" charset="0"/>
              </a:rPr>
              <a:t>WMS</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&lt;Query typeName="</a:t>
            </a:r>
            <a:r>
              <a:rPr lang="en-AU" sz="900">
                <a:solidFill>
                  <a:srgbClr val="C00000"/>
                </a:solidFill>
                <a:latin typeface="Calibri" panose="020F0502020204030204" pitchFamily="34" charset="0"/>
                <a:cs typeface="Calibri" panose="020F0502020204030204" pitchFamily="34" charset="0"/>
              </a:rPr>
              <a:t>global:c6:monthly_anom_frac_cover</a:t>
            </a:r>
            <a:r>
              <a:rPr lang="en-AU" sz="900">
                <a:solidFill>
                  <a:schemeClr val="tx1"/>
                </a:solidFill>
                <a:latin typeface="Calibri" panose="020F0502020204030204" pitchFamily="34" charset="0"/>
                <a:cs typeface="Calibri" panose="020F0502020204030204" pitchFamily="34" charset="0"/>
              </a:rPr>
              <a:t>"/&gt;</a:t>
            </a:r>
          </a:p>
          <a:p>
            <a:r>
              <a:rPr lang="en-AU" sz="900">
                <a:solidFill>
                  <a:schemeClr val="tx1"/>
                </a:solidFill>
                <a:latin typeface="Calibri" panose="020F0502020204030204" pitchFamily="34" charset="0"/>
                <a:cs typeface="Calibri" panose="020F0502020204030204" pitchFamily="34" charset="0"/>
              </a:rPr>
              <a:t>&lt;/LayerDescription&gt;</a:t>
            </a:r>
          </a:p>
          <a:p>
            <a:r>
              <a:rPr lang="en-AU" sz="900">
                <a:solidFill>
                  <a:schemeClr val="tx1"/>
                </a:solidFill>
                <a:latin typeface="Calibri" panose="020F0502020204030204" pitchFamily="34" charset="0"/>
                <a:cs typeface="Calibri" panose="020F0502020204030204" pitchFamily="34" charset="0"/>
              </a:rPr>
              <a:t>&lt;/WMS_DescribeLayerResponse&gt;</a:t>
            </a:r>
          </a:p>
          <a:p>
            <a:pPr algn="ctr"/>
            <a:endParaRPr lang="en-AU" sz="900">
              <a:latin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99B7DE3E-C074-44DD-B116-B9DA978D1B4A}"/>
              </a:ext>
            </a:extLst>
          </p:cNvPr>
          <p:cNvGrpSpPr/>
          <p:nvPr/>
        </p:nvGrpSpPr>
        <p:grpSpPr>
          <a:xfrm>
            <a:off x="2301221" y="2313629"/>
            <a:ext cx="3870000" cy="1642251"/>
            <a:chOff x="2340556" y="4050670"/>
            <a:chExt cx="3832527" cy="1642251"/>
          </a:xfrm>
          <a:solidFill>
            <a:srgbClr val="FFFFFF"/>
          </a:solidFill>
        </p:grpSpPr>
        <p:sp>
          <p:nvSpPr>
            <p:cNvPr id="21" name="Rectangle 20">
              <a:extLst>
                <a:ext uri="{FF2B5EF4-FFF2-40B4-BE49-F238E27FC236}">
                  <a16:creationId xmlns:a16="http://schemas.microsoft.com/office/drawing/2014/main" id="{13D99175-B051-4824-80E7-D5196307E011}"/>
                </a:ext>
              </a:extLst>
            </p:cNvPr>
            <p:cNvSpPr/>
            <p:nvPr/>
          </p:nvSpPr>
          <p:spPr>
            <a:xfrm>
              <a:off x="2340556" y="4050670"/>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13">
              <a:extLst>
                <a:ext uri="{FF2B5EF4-FFF2-40B4-BE49-F238E27FC236}">
                  <a16:creationId xmlns:a16="http://schemas.microsoft.com/office/drawing/2014/main" id="{E7D41936-4C0A-41E9-ACC8-9CB6E72CDCB4}"/>
                </a:ext>
              </a:extLst>
            </p:cNvPr>
            <p:cNvPicPr>
              <a:picLocks noChangeAspect="1"/>
            </p:cNvPicPr>
            <p:nvPr/>
          </p:nvPicPr>
          <p:blipFill>
            <a:blip r:embed="rId12"/>
            <a:stretch>
              <a:fillRect/>
            </a:stretch>
          </p:blipFill>
          <p:spPr>
            <a:xfrm>
              <a:off x="2823849" y="4050670"/>
              <a:ext cx="2865941" cy="1634345"/>
            </a:xfrm>
            <a:prstGeom prst="rect">
              <a:avLst/>
            </a:prstGeom>
            <a:grpFill/>
          </p:spPr>
        </p:pic>
      </p:grpSp>
      <p:grpSp>
        <p:nvGrpSpPr>
          <p:cNvPr id="51" name="Group 50">
            <a:extLst>
              <a:ext uri="{FF2B5EF4-FFF2-40B4-BE49-F238E27FC236}">
                <a16:creationId xmlns:a16="http://schemas.microsoft.com/office/drawing/2014/main" id="{E910C67F-7246-40CB-920C-39092F3F5E3C}"/>
              </a:ext>
            </a:extLst>
          </p:cNvPr>
          <p:cNvGrpSpPr/>
          <p:nvPr/>
        </p:nvGrpSpPr>
        <p:grpSpPr>
          <a:xfrm>
            <a:off x="2301221" y="2313629"/>
            <a:ext cx="3884400" cy="1655280"/>
            <a:chOff x="2320257" y="2318461"/>
            <a:chExt cx="3884400" cy="1504800"/>
          </a:xfrm>
          <a:solidFill>
            <a:srgbClr val="FFFFFF"/>
          </a:solidFill>
        </p:grpSpPr>
        <p:sp>
          <p:nvSpPr>
            <p:cNvPr id="52" name="Rectangle 51">
              <a:extLst>
                <a:ext uri="{FF2B5EF4-FFF2-40B4-BE49-F238E27FC236}">
                  <a16:creationId xmlns:a16="http://schemas.microsoft.com/office/drawing/2014/main" id="{FECD1CD3-355B-44B5-A62A-8663DDC6144B}"/>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Rectangle: Rounded Corners 52">
              <a:extLst>
                <a:ext uri="{FF2B5EF4-FFF2-40B4-BE49-F238E27FC236}">
                  <a16:creationId xmlns:a16="http://schemas.microsoft.com/office/drawing/2014/main" id="{8DC1B66B-F17A-40B2-AAA0-18B515A00970}"/>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GetLegendGraphic</a:t>
              </a:r>
              <a:endPar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57" name="Rectangle: Rounded Corners 56">
            <a:extLst>
              <a:ext uri="{FF2B5EF4-FFF2-40B4-BE49-F238E27FC236}">
                <a16:creationId xmlns:a16="http://schemas.microsoft.com/office/drawing/2014/main" id="{59F5D37F-61C4-4B69-9FF5-2C19D27DE68A}"/>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i="1">
                <a:solidFill>
                  <a:srgbClr val="00B050"/>
                </a:solidFill>
                <a:latin typeface="Calibri" panose="020F0502020204030204" pitchFamily="34" charset="0"/>
                <a:cs typeface="Calibri" panose="020F0502020204030204" pitchFamily="34" charset="0"/>
              </a:rPr>
              <a:t>WMS_ServiceException.tpl</a:t>
            </a:r>
            <a:br>
              <a:rPr lang="en-US" sz="900" i="1">
                <a:latin typeface="Calibri" panose="020F0502020204030204" pitchFamily="34" charset="0"/>
                <a:cs typeface="Calibri" panose="020F0502020204030204" pitchFamily="34" charset="0"/>
              </a:rPr>
            </a:br>
            <a:r>
              <a:rPr lang="en-US" sz="900" i="1">
                <a:solidFill>
                  <a:schemeClr val="tx1"/>
                </a:solidFill>
                <a:latin typeface="Calibri" panose="020F0502020204030204" pitchFamily="34" charset="0"/>
                <a:cs typeface="Calibri" panose="020F0502020204030204" pitchFamily="34" charset="0"/>
              </a:rPr>
              <a:t>&lt;ServiceExceptionReport version="1.1.1" &gt;</a:t>
            </a:r>
          </a:p>
          <a:p>
            <a:r>
              <a:rPr lang="en-US" sz="900" i="1">
                <a:solidFill>
                  <a:schemeClr val="tx1"/>
                </a:solidFill>
                <a:latin typeface="Calibri" panose="020F0502020204030204" pitchFamily="34" charset="0"/>
                <a:cs typeface="Calibri" panose="020F0502020204030204" pitchFamily="34" charset="0"/>
              </a:rPr>
              <a:t>        &lt;ServiceException code="</a:t>
            </a:r>
            <a:r>
              <a:rPr lang="en-US" sz="900" i="1">
                <a:solidFill>
                  <a:srgbClr val="C00000"/>
                </a:solidFill>
                <a:latin typeface="Calibri" panose="020F0502020204030204" pitchFamily="34" charset="0"/>
                <a:cs typeface="Calibri" panose="020F0502020204030204" pitchFamily="34" charset="0"/>
              </a:rPr>
              <a:t>LayerNotDefined</a:t>
            </a:r>
            <a:r>
              <a:rPr lang="en-US" sz="900" i="1">
                <a:solidFill>
                  <a:schemeClr val="tx1"/>
                </a:solidFill>
                <a:latin typeface="Calibri" panose="020F0502020204030204" pitchFamily="34" charset="0"/>
                <a:cs typeface="Calibri" panose="020F0502020204030204" pitchFamily="34" charset="0"/>
              </a:rPr>
              <a:t>" locator="MapLayerInfoKvpParser"&gt;{{ . }} </a:t>
            </a:r>
            <a:r>
              <a:rPr lang="en-US" sz="900" i="1">
                <a:solidFill>
                  <a:srgbClr val="C00000"/>
                </a:solidFill>
                <a:latin typeface="Calibri" panose="020F0502020204030204" pitchFamily="34" charset="0"/>
                <a:cs typeface="Calibri" panose="020F0502020204030204" pitchFamily="34" charset="0"/>
              </a:rPr>
              <a:t>no such layer on this server</a:t>
            </a:r>
            <a:r>
              <a:rPr lang="en-US" sz="900" i="1">
                <a:solidFill>
                  <a:schemeClr val="tx1"/>
                </a:solidFill>
                <a:latin typeface="Calibri" panose="020F0502020204030204" pitchFamily="34" charset="0"/>
                <a:cs typeface="Calibri" panose="020F0502020204030204" pitchFamily="34" charset="0"/>
              </a:rPr>
              <a:t>.&lt;/ServiceException&gt;</a:t>
            </a:r>
          </a:p>
          <a:p>
            <a:r>
              <a:rPr lang="en-US" sz="900" i="1">
                <a:solidFill>
                  <a:schemeClr val="tx1"/>
                </a:solidFill>
                <a:latin typeface="Calibri" panose="020F0502020204030204" pitchFamily="34" charset="0"/>
                <a:cs typeface="Calibri" panose="020F0502020204030204" pitchFamily="34" charset="0"/>
              </a:rPr>
              <a:t>&lt;/ServiceExceptionReport&gt;</a:t>
            </a:r>
          </a:p>
          <a:p>
            <a:endParaRPr lang="en-AU" sz="900">
              <a:solidFill>
                <a:schemeClr val="tx1"/>
              </a:solidFill>
              <a:latin typeface="Calibri" panose="020F0502020204030204" pitchFamily="34" charset="0"/>
              <a:cs typeface="Calibri" panose="020F0502020204030204" pitchFamily="34" charset="0"/>
            </a:endParaRPr>
          </a:p>
          <a:p>
            <a:pPr algn="ctr"/>
            <a:endParaRPr lang="en-AU" sz="900">
              <a:latin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45216906-C0EA-4D6D-8EBA-25AF4339DE36}"/>
              </a:ext>
            </a:extLst>
          </p:cNvPr>
          <p:cNvGrpSpPr/>
          <p:nvPr/>
        </p:nvGrpSpPr>
        <p:grpSpPr>
          <a:xfrm>
            <a:off x="2301221" y="2313629"/>
            <a:ext cx="3832527" cy="1642251"/>
            <a:chOff x="4179736" y="4518242"/>
            <a:chExt cx="3832527" cy="1642251"/>
          </a:xfrm>
          <a:solidFill>
            <a:srgbClr val="FFFFFF"/>
          </a:solidFill>
        </p:grpSpPr>
        <p:sp>
          <p:nvSpPr>
            <p:cNvPr id="59" name="Rectangle 58">
              <a:extLst>
                <a:ext uri="{FF2B5EF4-FFF2-40B4-BE49-F238E27FC236}">
                  <a16:creationId xmlns:a16="http://schemas.microsoft.com/office/drawing/2014/main" id="{B6878AE7-BBBC-48CA-AD50-2F487D0AAD3E}"/>
                </a:ext>
              </a:extLst>
            </p:cNvPr>
            <p:cNvSpPr/>
            <p:nvPr/>
          </p:nvSpPr>
          <p:spPr>
            <a:xfrm>
              <a:off x="4179736" y="4518242"/>
              <a:ext cx="3832527" cy="1642251"/>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a:extLst>
                <a:ext uri="{FF2B5EF4-FFF2-40B4-BE49-F238E27FC236}">
                  <a16:creationId xmlns:a16="http://schemas.microsoft.com/office/drawing/2014/main" id="{2FEA23C4-BBDC-4F69-936F-642AB5755D32}"/>
                </a:ext>
              </a:extLst>
            </p:cNvPr>
            <p:cNvPicPr>
              <a:picLocks noChangeAspect="1"/>
            </p:cNvPicPr>
            <p:nvPr/>
          </p:nvPicPr>
          <p:blipFill>
            <a:blip r:embed="rId13"/>
            <a:stretch>
              <a:fillRect/>
            </a:stretch>
          </p:blipFill>
          <p:spPr>
            <a:xfrm>
              <a:off x="4772669" y="4518242"/>
              <a:ext cx="2646661" cy="1641600"/>
            </a:xfrm>
            <a:prstGeom prst="rect">
              <a:avLst/>
            </a:prstGeom>
            <a:grpFill/>
          </p:spPr>
        </p:pic>
      </p:grpSp>
      <p:grpSp>
        <p:nvGrpSpPr>
          <p:cNvPr id="64" name="Group 63">
            <a:extLst>
              <a:ext uri="{FF2B5EF4-FFF2-40B4-BE49-F238E27FC236}">
                <a16:creationId xmlns:a16="http://schemas.microsoft.com/office/drawing/2014/main" id="{BD318336-76D2-4065-A5BD-3A7C643C082C}"/>
              </a:ext>
            </a:extLst>
          </p:cNvPr>
          <p:cNvGrpSpPr/>
          <p:nvPr/>
        </p:nvGrpSpPr>
        <p:grpSpPr>
          <a:xfrm>
            <a:off x="2277776" y="2313629"/>
            <a:ext cx="4284000" cy="1820808"/>
            <a:chOff x="2320257" y="2318461"/>
            <a:chExt cx="3884400" cy="1504800"/>
          </a:xfrm>
          <a:solidFill>
            <a:srgbClr val="FFFFFF"/>
          </a:solidFill>
        </p:grpSpPr>
        <p:sp>
          <p:nvSpPr>
            <p:cNvPr id="65" name="Rectangle 64">
              <a:extLst>
                <a:ext uri="{FF2B5EF4-FFF2-40B4-BE49-F238E27FC236}">
                  <a16:creationId xmlns:a16="http://schemas.microsoft.com/office/drawing/2014/main" id="{6BEE58E2-CF72-49D5-91C9-9CB8DA04EB7D}"/>
                </a:ext>
              </a:extLst>
            </p:cNvPr>
            <p:cNvSpPr/>
            <p:nvPr/>
          </p:nvSpPr>
          <p:spPr>
            <a:xfrm>
              <a:off x="2320257" y="2318461"/>
              <a:ext cx="3884400" cy="15048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Rounded Corners 65">
              <a:extLst>
                <a:ext uri="{FF2B5EF4-FFF2-40B4-BE49-F238E27FC236}">
                  <a16:creationId xmlns:a16="http://schemas.microsoft.com/office/drawing/2014/main" id="{13BAD584-63D9-4B82-8721-7CE95EAA187D}"/>
                </a:ext>
              </a:extLst>
            </p:cNvPr>
            <p:cNvSpPr/>
            <p:nvPr/>
          </p:nvSpPr>
          <p:spPr>
            <a:xfrm>
              <a:off x="3119290" y="2820690"/>
              <a:ext cx="2071395" cy="47322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GetMap</a:t>
              </a:r>
              <a:endParaRPr lang="en-AU" sz="20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
        <p:nvSpPr>
          <p:cNvPr id="69" name="Rectangle: Rounded Corners 68">
            <a:extLst>
              <a:ext uri="{FF2B5EF4-FFF2-40B4-BE49-F238E27FC236}">
                <a16:creationId xmlns:a16="http://schemas.microsoft.com/office/drawing/2014/main" id="{F9CAF11C-2EAC-420A-BCA9-6D0088AAC102}"/>
              </a:ext>
            </a:extLst>
          </p:cNvPr>
          <p:cNvSpPr/>
          <p:nvPr/>
        </p:nvSpPr>
        <p:spPr>
          <a:xfrm>
            <a:off x="2301221" y="2313629"/>
            <a:ext cx="3870000" cy="1504800"/>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1">
                <a:solidFill>
                  <a:schemeClr val="tx1"/>
                </a:solidFill>
                <a:latin typeface="Calibri" panose="020F0502020204030204" pitchFamily="34" charset="0"/>
                <a:cs typeface="Calibri" panose="020F0502020204030204" pitchFamily="34" charset="0"/>
              </a:rPr>
              <a:t>case "GetMap":</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&amp;proc.GeoTileRequest{ConfigPayLoad: proc.ConfigPayLoad{…</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proc.NewTileIndexer(ctx, conf.ServiceConfig.MASAddress, errChan)</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go indexer.Run(*verbose)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proc.InitTilePipeline(…)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tp.Process(geoReq, *verbose):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tils.EncodePNG(norm, styleLayer.Palette)</a:t>
            </a:r>
            <a:br>
              <a:rPr lang="en-US" sz="900">
                <a:solidFill>
                  <a:schemeClr val="tx1"/>
                </a:solidFill>
                <a:latin typeface="Calibri" panose="020F0502020204030204" pitchFamily="34" charset="0"/>
                <a:cs typeface="Calibri" panose="020F0502020204030204" pitchFamily="34" charset="0"/>
              </a:rPr>
            </a:br>
            <a:r>
              <a:rPr lang="en-US" sz="900">
                <a:solidFill>
                  <a:schemeClr val="tx1"/>
                </a:solidFill>
                <a:latin typeface="Calibri" panose="020F0502020204030204" pitchFamily="34" charset="0"/>
                <a:cs typeface="Calibri" panose="020F0502020204030204" pitchFamily="34" charset="0"/>
              </a:rPr>
              <a:t>  w.Write(out)</a:t>
            </a:r>
            <a:endParaRPr lang="en-AU" sz="900">
              <a:solidFill>
                <a:schemeClr val="tx1"/>
              </a:solidFill>
              <a:latin typeface="Calibri" panose="020F0502020204030204" pitchFamily="34" charset="0"/>
              <a:cs typeface="Calibri" panose="020F0502020204030204" pitchFamily="34" charset="0"/>
            </a:endParaRPr>
          </a:p>
          <a:p>
            <a:endParaRPr lang="en-AU" sz="900">
              <a:solidFill>
                <a:schemeClr val="tx1"/>
              </a:solidFill>
              <a:latin typeface="Calibri" panose="020F0502020204030204" pitchFamily="34" charset="0"/>
              <a:cs typeface="Calibri" panose="020F0502020204030204" pitchFamily="34" charset="0"/>
            </a:endParaRPr>
          </a:p>
        </p:txBody>
      </p:sp>
      <p:sp>
        <p:nvSpPr>
          <p:cNvPr id="79" name="Rectangle 78">
            <a:extLst>
              <a:ext uri="{FF2B5EF4-FFF2-40B4-BE49-F238E27FC236}">
                <a16:creationId xmlns:a16="http://schemas.microsoft.com/office/drawing/2014/main" id="{90FAA784-7EA8-4DCC-8553-E61F9F7CF2B6}"/>
              </a:ext>
            </a:extLst>
          </p:cNvPr>
          <p:cNvSpPr/>
          <p:nvPr/>
        </p:nvSpPr>
        <p:spPr>
          <a:xfrm>
            <a:off x="2277776" y="2313629"/>
            <a:ext cx="4284000" cy="1806476"/>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1661E77D-552C-4C6C-9EAC-C0EF64535A50}"/>
              </a:ext>
            </a:extLst>
          </p:cNvPr>
          <p:cNvPicPr>
            <a:picLocks noChangeAspect="1"/>
          </p:cNvPicPr>
          <p:nvPr/>
        </p:nvPicPr>
        <p:blipFill>
          <a:blip r:embed="rId14"/>
          <a:stretch>
            <a:fillRect/>
          </a:stretch>
        </p:blipFill>
        <p:spPr>
          <a:xfrm>
            <a:off x="4243176" y="2329284"/>
            <a:ext cx="806205" cy="679244"/>
          </a:xfrm>
          <a:prstGeom prst="rect">
            <a:avLst/>
          </a:prstGeom>
        </p:spPr>
      </p:pic>
      <p:pic>
        <p:nvPicPr>
          <p:cNvPr id="48" name="Picture 47">
            <a:extLst>
              <a:ext uri="{FF2B5EF4-FFF2-40B4-BE49-F238E27FC236}">
                <a16:creationId xmlns:a16="http://schemas.microsoft.com/office/drawing/2014/main" id="{448DEAB9-327C-4903-8CFC-92C0D73034D5}"/>
              </a:ext>
            </a:extLst>
          </p:cNvPr>
          <p:cNvPicPr>
            <a:picLocks noChangeAspect="1"/>
          </p:cNvPicPr>
          <p:nvPr/>
        </p:nvPicPr>
        <p:blipFill>
          <a:blip r:embed="rId15"/>
          <a:stretch>
            <a:fillRect/>
          </a:stretch>
        </p:blipFill>
        <p:spPr>
          <a:xfrm>
            <a:off x="3488011" y="2336621"/>
            <a:ext cx="799857" cy="672896"/>
          </a:xfrm>
          <a:prstGeom prst="rect">
            <a:avLst/>
          </a:prstGeom>
        </p:spPr>
      </p:pic>
      <p:grpSp>
        <p:nvGrpSpPr>
          <p:cNvPr id="93" name="Group 92">
            <a:extLst>
              <a:ext uri="{FF2B5EF4-FFF2-40B4-BE49-F238E27FC236}">
                <a16:creationId xmlns:a16="http://schemas.microsoft.com/office/drawing/2014/main" id="{5E97DCA1-9CC8-4801-AB35-DC4024D5B9B5}"/>
              </a:ext>
            </a:extLst>
          </p:cNvPr>
          <p:cNvGrpSpPr/>
          <p:nvPr/>
        </p:nvGrpSpPr>
        <p:grpSpPr>
          <a:xfrm>
            <a:off x="3488862" y="2998120"/>
            <a:ext cx="1000716" cy="624062"/>
            <a:chOff x="7622561" y="5111296"/>
            <a:chExt cx="1501530" cy="1028700"/>
          </a:xfrm>
        </p:grpSpPr>
        <p:pic>
          <p:nvPicPr>
            <p:cNvPr id="90" name="Picture 89">
              <a:extLst>
                <a:ext uri="{FF2B5EF4-FFF2-40B4-BE49-F238E27FC236}">
                  <a16:creationId xmlns:a16="http://schemas.microsoft.com/office/drawing/2014/main" id="{EECDDE5A-AC55-415F-A413-8BC68984D914}"/>
                </a:ext>
              </a:extLst>
            </p:cNvPr>
            <p:cNvPicPr>
              <a:picLocks noChangeAspect="1"/>
            </p:cNvPicPr>
            <p:nvPr/>
          </p:nvPicPr>
          <p:blipFill>
            <a:blip r:embed="rId16"/>
            <a:stretch>
              <a:fillRect/>
            </a:stretch>
          </p:blipFill>
          <p:spPr>
            <a:xfrm>
              <a:off x="7622561" y="5111296"/>
              <a:ext cx="1228725" cy="1028700"/>
            </a:xfrm>
            <a:prstGeom prst="rect">
              <a:avLst/>
            </a:prstGeom>
          </p:spPr>
        </p:pic>
        <p:pic>
          <p:nvPicPr>
            <p:cNvPr id="92" name="Picture 91">
              <a:extLst>
                <a:ext uri="{FF2B5EF4-FFF2-40B4-BE49-F238E27FC236}">
                  <a16:creationId xmlns:a16="http://schemas.microsoft.com/office/drawing/2014/main" id="{03595647-77CF-4B04-997F-21B13BA35787}"/>
                </a:ext>
              </a:extLst>
            </p:cNvPr>
            <p:cNvPicPr>
              <a:picLocks noChangeAspect="1"/>
            </p:cNvPicPr>
            <p:nvPr/>
          </p:nvPicPr>
          <p:blipFill>
            <a:blip r:embed="rId17"/>
            <a:stretch>
              <a:fillRect/>
            </a:stretch>
          </p:blipFill>
          <p:spPr>
            <a:xfrm>
              <a:off x="7638191" y="5929299"/>
              <a:ext cx="1485900" cy="180975"/>
            </a:xfrm>
            <a:prstGeom prst="rect">
              <a:avLst/>
            </a:prstGeom>
          </p:spPr>
        </p:pic>
      </p:grpSp>
      <p:pic>
        <p:nvPicPr>
          <p:cNvPr id="88" name="Picture 87">
            <a:extLst>
              <a:ext uri="{FF2B5EF4-FFF2-40B4-BE49-F238E27FC236}">
                <a16:creationId xmlns:a16="http://schemas.microsoft.com/office/drawing/2014/main" id="{C76CE60E-2B06-4C77-8413-C159CEB9EFDF}"/>
              </a:ext>
            </a:extLst>
          </p:cNvPr>
          <p:cNvPicPr>
            <a:picLocks noChangeAspect="1"/>
          </p:cNvPicPr>
          <p:nvPr/>
        </p:nvPicPr>
        <p:blipFill>
          <a:blip r:embed="rId18"/>
          <a:stretch>
            <a:fillRect/>
          </a:stretch>
        </p:blipFill>
        <p:spPr>
          <a:xfrm>
            <a:off x="4289579" y="2982252"/>
            <a:ext cx="756000" cy="630000"/>
          </a:xfrm>
          <a:prstGeom prst="rect">
            <a:avLst/>
          </a:prstGeom>
        </p:spPr>
      </p:pic>
      <p:sp>
        <p:nvSpPr>
          <p:cNvPr id="19" name="Rectangle: Rounded Corners 18">
            <a:extLst>
              <a:ext uri="{FF2B5EF4-FFF2-40B4-BE49-F238E27FC236}">
                <a16:creationId xmlns:a16="http://schemas.microsoft.com/office/drawing/2014/main" id="{6F35428F-704A-4DB2-BB66-E76D37775E33}"/>
              </a:ext>
            </a:extLst>
          </p:cNvPr>
          <p:cNvSpPr/>
          <p:nvPr/>
        </p:nvSpPr>
        <p:spPr>
          <a:xfrm>
            <a:off x="6614798" y="4105917"/>
            <a:ext cx="5139424" cy="412604"/>
          </a:xfrm>
          <a:prstGeom prst="roundRect">
            <a:avLst/>
          </a:prstGeom>
          <a:gradFill flip="none" rotWithShape="1">
            <a:gsLst>
              <a:gs pos="0">
                <a:schemeClr val="tx2">
                  <a:lumMod val="60000"/>
                  <a:lumOff val="40000"/>
                  <a:tint val="66000"/>
                  <a:satMod val="160000"/>
                </a:schemeClr>
              </a:gs>
              <a:gs pos="50000">
                <a:schemeClr val="tx2">
                  <a:lumMod val="60000"/>
                  <a:lumOff val="40000"/>
                  <a:tint val="44500"/>
                  <a:satMod val="160000"/>
                </a:schemeClr>
              </a:gs>
              <a:gs pos="100000">
                <a:schemeClr val="tx2">
                  <a:lumMod val="60000"/>
                  <a:lumOff val="40000"/>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Next: Process flow at code level</a:t>
            </a:r>
            <a:endParaRPr lang="en-AU" sz="28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nvGrpSpPr>
          <p:cNvPr id="58" name="Group 57">
            <a:extLst>
              <a:ext uri="{FF2B5EF4-FFF2-40B4-BE49-F238E27FC236}">
                <a16:creationId xmlns:a16="http://schemas.microsoft.com/office/drawing/2014/main" id="{157CA9C4-2916-49BA-89A4-3A19CC288FEE}"/>
              </a:ext>
            </a:extLst>
          </p:cNvPr>
          <p:cNvGrpSpPr/>
          <p:nvPr/>
        </p:nvGrpSpPr>
        <p:grpSpPr>
          <a:xfrm>
            <a:off x="2192426" y="4309305"/>
            <a:ext cx="4284000" cy="1806476"/>
            <a:chOff x="2184079" y="4154802"/>
            <a:chExt cx="4284000" cy="1806476"/>
          </a:xfrm>
          <a:solidFill>
            <a:srgbClr val="FFFFFF"/>
          </a:solidFill>
        </p:grpSpPr>
        <p:sp>
          <p:nvSpPr>
            <p:cNvPr id="80" name="Rectangle 79">
              <a:extLst>
                <a:ext uri="{FF2B5EF4-FFF2-40B4-BE49-F238E27FC236}">
                  <a16:creationId xmlns:a16="http://schemas.microsoft.com/office/drawing/2014/main" id="{E1921E31-FB6E-492F-B370-58F0ABAC277F}"/>
                </a:ext>
              </a:extLst>
            </p:cNvPr>
            <p:cNvSpPr/>
            <p:nvPr/>
          </p:nvSpPr>
          <p:spPr>
            <a:xfrm>
              <a:off x="2184079" y="4154802"/>
              <a:ext cx="4284000" cy="18064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Rounded Corners 30">
              <a:extLst>
                <a:ext uri="{FF2B5EF4-FFF2-40B4-BE49-F238E27FC236}">
                  <a16:creationId xmlns:a16="http://schemas.microsoft.com/office/drawing/2014/main" id="{465FEC81-5E22-456E-8802-B2A6E0B91D8C}"/>
                </a:ext>
              </a:extLst>
            </p:cNvPr>
            <p:cNvSpPr/>
            <p:nvPr/>
          </p:nvSpPr>
          <p:spPr>
            <a:xfrm>
              <a:off x="3259537" y="4696691"/>
              <a:ext cx="1978000" cy="49195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AU"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GetFeatureInfo</a:t>
              </a:r>
            </a:p>
          </p:txBody>
        </p:sp>
      </p:grpSp>
      <p:sp>
        <p:nvSpPr>
          <p:cNvPr id="37" name="Rectangle: Rounded Corners 36">
            <a:extLst>
              <a:ext uri="{FF2B5EF4-FFF2-40B4-BE49-F238E27FC236}">
                <a16:creationId xmlns:a16="http://schemas.microsoft.com/office/drawing/2014/main" id="{6BF85535-893B-4055-89C8-82AE5DC3B367}"/>
              </a:ext>
            </a:extLst>
          </p:cNvPr>
          <p:cNvSpPr/>
          <p:nvPr/>
        </p:nvSpPr>
        <p:spPr>
          <a:xfrm>
            <a:off x="2192426" y="4309305"/>
            <a:ext cx="4012638" cy="1546957"/>
          </a:xfrm>
          <a:prstGeom prst="round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a:t>case "GetFeatureInfo":</a:t>
            </a:r>
          </a:p>
          <a:p>
            <a:r>
              <a:rPr lang="en-US"/>
              <a:t>type:FeatureCollection</a:t>
            </a:r>
          </a:p>
          <a:p>
            <a:r>
              <a:rPr lang="en-US"/>
              <a:t>Properties: x, y, time, feat_info</a:t>
            </a:r>
            <a:endParaRPr lang="en-AU"/>
          </a:p>
        </p:txBody>
      </p:sp>
      <p:grpSp>
        <p:nvGrpSpPr>
          <p:cNvPr id="47" name="Group 46">
            <a:extLst>
              <a:ext uri="{FF2B5EF4-FFF2-40B4-BE49-F238E27FC236}">
                <a16:creationId xmlns:a16="http://schemas.microsoft.com/office/drawing/2014/main" id="{1B5211B2-19C9-44A1-B86F-047B60D4F6EC}"/>
              </a:ext>
            </a:extLst>
          </p:cNvPr>
          <p:cNvGrpSpPr/>
          <p:nvPr/>
        </p:nvGrpSpPr>
        <p:grpSpPr>
          <a:xfrm>
            <a:off x="2192426" y="4303865"/>
            <a:ext cx="4284000" cy="1824621"/>
            <a:chOff x="2336479" y="4291572"/>
            <a:chExt cx="4284000" cy="1824621"/>
          </a:xfrm>
          <a:solidFill>
            <a:srgbClr val="FFFFFF"/>
          </a:solidFill>
        </p:grpSpPr>
        <p:sp>
          <p:nvSpPr>
            <p:cNvPr id="89" name="Rectangle 88">
              <a:extLst>
                <a:ext uri="{FF2B5EF4-FFF2-40B4-BE49-F238E27FC236}">
                  <a16:creationId xmlns:a16="http://schemas.microsoft.com/office/drawing/2014/main" id="{31CC8AD0-38B5-49F2-A50D-480961D3C9BF}"/>
                </a:ext>
              </a:extLst>
            </p:cNvPr>
            <p:cNvSpPr/>
            <p:nvPr/>
          </p:nvSpPr>
          <p:spPr>
            <a:xfrm>
              <a:off x="2336479" y="4291572"/>
              <a:ext cx="4284000" cy="180647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3" name="Picture 42">
              <a:extLst>
                <a:ext uri="{FF2B5EF4-FFF2-40B4-BE49-F238E27FC236}">
                  <a16:creationId xmlns:a16="http://schemas.microsoft.com/office/drawing/2014/main" id="{C502222A-4F2D-4E8E-B8F4-94DA723F0336}"/>
                </a:ext>
              </a:extLst>
            </p:cNvPr>
            <p:cNvPicPr>
              <a:picLocks noChangeAspect="1"/>
            </p:cNvPicPr>
            <p:nvPr/>
          </p:nvPicPr>
          <p:blipFill>
            <a:blip r:embed="rId19"/>
            <a:stretch>
              <a:fillRect/>
            </a:stretch>
          </p:blipFill>
          <p:spPr>
            <a:xfrm>
              <a:off x="3461122" y="4297012"/>
              <a:ext cx="2034715" cy="1819181"/>
            </a:xfrm>
            <a:prstGeom prst="rect">
              <a:avLst/>
            </a:prstGeom>
            <a:grpFill/>
          </p:spPr>
        </p:pic>
      </p:grpSp>
      <p:sp>
        <p:nvSpPr>
          <p:cNvPr id="91" name="TextBox 90">
            <a:extLst>
              <a:ext uri="{FF2B5EF4-FFF2-40B4-BE49-F238E27FC236}">
                <a16:creationId xmlns:a16="http://schemas.microsoft.com/office/drawing/2014/main" id="{BFEE7912-A95E-4F76-9776-78625D6D288F}"/>
              </a:ext>
            </a:extLst>
          </p:cNvPr>
          <p:cNvSpPr txBox="1"/>
          <p:nvPr/>
        </p:nvSpPr>
        <p:spPr>
          <a:xfrm>
            <a:off x="2030845" y="182880"/>
            <a:ext cx="6742706"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TerriaMap/GSKY Communication</a:t>
            </a:r>
            <a:endPar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95" name="Slide Number Placeholder 4">
            <a:extLst>
              <a:ext uri="{FF2B5EF4-FFF2-40B4-BE49-F238E27FC236}">
                <a16:creationId xmlns:a16="http://schemas.microsoft.com/office/drawing/2014/main" id="{A5216159-20D2-42DE-8ACD-C979D2D6C9B5}"/>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3</a:t>
            </a:fld>
            <a:endParaRPr lang="en-US" dirty="0"/>
          </a:p>
        </p:txBody>
      </p:sp>
    </p:spTree>
    <p:custDataLst>
      <p:tags r:id="rId1"/>
    </p:custDataLst>
    <p:extLst>
      <p:ext uri="{BB962C8B-B14F-4D97-AF65-F5344CB8AC3E}">
        <p14:creationId xmlns:p14="http://schemas.microsoft.com/office/powerpoint/2010/main" val="2268607168"/>
      </p:ext>
    </p:extLst>
  </p:cSld>
  <p:clrMapOvr>
    <a:masterClrMapping/>
  </p:clrMapOvr>
  <mc:AlternateContent xmlns:mc="http://schemas.openxmlformats.org/markup-compatibility/2006">
    <mc:Choice xmlns:p14="http://schemas.microsoft.com/office/powerpoint/2010/main" Requires="p14">
      <p:transition spd="slow" p14:dur="2000" advTm="132932"/>
    </mc:Choice>
    <mc:Fallback>
      <p:transition spd="slow" advTm="1329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mph" presetSubtype="128" accel="10000" decel="10000" fill="hold" nodeType="clickEffect">
                                  <p:stCondLst>
                                    <p:cond delay="0"/>
                                  </p:stCondLst>
                                  <p:childTnLst>
                                    <p:animRot by="21600000">
                                      <p:cBhvr>
                                        <p:cTn id="11" dur="10000" fill="hold"/>
                                        <p:tgtEl>
                                          <p:spTgt spid="12"/>
                                        </p:tgtEl>
                                        <p:attrNameLst>
                                          <p:attrName>3d.view.rotation.y</p:attrName>
                                        </p:attrNameLst>
                                      </p:cBhvr>
                                    </p:animRo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63" presetClass="path" presetSubtype="0" accel="50000" decel="50000" fill="hold" grpId="0" nodeType="clickEffect">
                                  <p:stCondLst>
                                    <p:cond delay="0"/>
                                  </p:stCondLst>
                                  <p:childTnLst>
                                    <p:animMotion origin="layout" path="M 5E-6 4.81481E-6 L 0.17761 4.81481E-6 " pathEditMode="relative" rAng="0" ptsTypes="AA">
                                      <p:cBhvr>
                                        <p:cTn id="27" dur="2000" fill="hold"/>
                                        <p:tgtEl>
                                          <p:spTgt spid="27"/>
                                        </p:tgtEl>
                                        <p:attrNameLst>
                                          <p:attrName>ppt_x</p:attrName>
                                          <p:attrName>ppt_y</p:attrName>
                                        </p:attrNameLst>
                                      </p:cBhvr>
                                      <p:rCtr x="8880"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63" presetClass="path" presetSubtype="0" accel="50000" decel="50000" fill="hold" grpId="0" nodeType="clickEffect">
                                  <p:stCondLst>
                                    <p:cond delay="0"/>
                                  </p:stCondLst>
                                  <p:childTnLst>
                                    <p:animMotion origin="layout" path="M 3.75E-6 -0.0162 L 0.17825 -0.0162 " pathEditMode="relative" rAng="0" ptsTypes="AA">
                                      <p:cBhvr>
                                        <p:cTn id="36" dur="2000" fill="hold"/>
                                        <p:tgtEl>
                                          <p:spTgt spid="28"/>
                                        </p:tgtEl>
                                        <p:attrNameLst>
                                          <p:attrName>ppt_x</p:attrName>
                                          <p:attrName>ppt_y</p:attrName>
                                        </p:attrNameLst>
                                      </p:cBhvr>
                                      <p:rCtr x="8906" y="0"/>
                                    </p:animMotion>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0" nodeType="clickEffect">
                                  <p:stCondLst>
                                    <p:cond delay="0"/>
                                  </p:stCondLst>
                                  <p:childTnLst>
                                    <p:animMotion origin="layout" path="M 2.08333E-6 -4.81481E-6 L -0.10339 -4.81481E-6 " pathEditMode="relative" rAng="0" ptsTypes="AA">
                                      <p:cBhvr>
                                        <p:cTn id="40" dur="2000" fill="hold"/>
                                        <p:tgtEl>
                                          <p:spTgt spid="29"/>
                                        </p:tgtEl>
                                        <p:attrNameLst>
                                          <p:attrName>ppt_x</p:attrName>
                                          <p:attrName>ppt_y</p:attrName>
                                        </p:attrNameLst>
                                      </p:cBhvr>
                                      <p:rCtr x="-5169"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35" presetClass="path" presetSubtype="0" accel="50000" decel="50000" fill="hold" grpId="0" nodeType="clickEffect">
                                  <p:stCondLst>
                                    <p:cond delay="0"/>
                                  </p:stCondLst>
                                  <p:childTnLst>
                                    <p:animMotion origin="layout" path="M 8.33333E-7 -4.81481E-6 L -0.10768 -4.81481E-6 " pathEditMode="relative" rAng="0" ptsTypes="AA">
                                      <p:cBhvr>
                                        <p:cTn id="49" dur="2000" fill="hold"/>
                                        <p:tgtEl>
                                          <p:spTgt spid="32"/>
                                        </p:tgtEl>
                                        <p:attrNameLst>
                                          <p:attrName>ppt_x</p:attrName>
                                          <p:attrName>ppt_y</p:attrName>
                                        </p:attrNameLst>
                                      </p:cBhvr>
                                      <p:rCtr x="-5391" y="0"/>
                                    </p:animMotion>
                                  </p:childTnLst>
                                </p:cTn>
                              </p:par>
                            </p:childTnLst>
                          </p:cTn>
                        </p:par>
                      </p:childTnLst>
                    </p:cTn>
                  </p:par>
                  <p:par>
                    <p:cTn id="50" fill="hold">
                      <p:stCondLst>
                        <p:cond delay="indefinite"/>
                      </p:stCondLst>
                      <p:childTnLst>
                        <p:par>
                          <p:cTn id="51" fill="hold">
                            <p:stCondLst>
                              <p:cond delay="0"/>
                            </p:stCondLst>
                            <p:childTnLst>
                              <p:par>
                                <p:cTn id="52" presetID="63" presetClass="path" presetSubtype="0" accel="50000" decel="50000" fill="hold" grpId="0" nodeType="clickEffect">
                                  <p:stCondLst>
                                    <p:cond delay="0"/>
                                  </p:stCondLst>
                                  <p:childTnLst>
                                    <p:animMotion origin="layout" path="M 3.125E-6 3.7037E-7 L 0.10326 0.01736 " pathEditMode="relative" rAng="0" ptsTypes="AA">
                                      <p:cBhvr>
                                        <p:cTn id="53" dur="2000" fill="hold"/>
                                        <p:tgtEl>
                                          <p:spTgt spid="23"/>
                                        </p:tgtEl>
                                        <p:attrNameLst>
                                          <p:attrName>ppt_x</p:attrName>
                                          <p:attrName>ppt_y</p:attrName>
                                        </p:attrNameLst>
                                      </p:cBhvr>
                                      <p:rCtr x="4141" y="0"/>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path" presetSubtype="0" accel="50000" decel="50000" fill="hold" grpId="0" nodeType="clickEffect">
                                  <p:stCondLst>
                                    <p:cond delay="0"/>
                                  </p:stCondLst>
                                  <p:childTnLst>
                                    <p:animMotion origin="layout" path="M 2.08333E-6 0.00093 L -0.13073 0.00093 " pathEditMode="relative" rAng="0" ptsTypes="AA">
                                      <p:cBhvr>
                                        <p:cTn id="62" dur="2000" fill="hold"/>
                                        <p:tgtEl>
                                          <p:spTgt spid="40"/>
                                        </p:tgtEl>
                                        <p:attrNameLst>
                                          <p:attrName>ppt_x</p:attrName>
                                          <p:attrName>ppt_y</p:attrName>
                                        </p:attrNameLst>
                                      </p:cBhvr>
                                      <p:rCtr x="-6536" y="0"/>
                                    </p:animMotion>
                                  </p:childTnLst>
                                </p:cTn>
                              </p:par>
                            </p:childTnLst>
                          </p:cTn>
                        </p:par>
                      </p:childTnLst>
                    </p:cTn>
                  </p:par>
                  <p:par>
                    <p:cTn id="63" fill="hold">
                      <p:stCondLst>
                        <p:cond delay="indefinite"/>
                      </p:stCondLst>
                      <p:childTnLst>
                        <p:par>
                          <p:cTn id="64" fill="hold">
                            <p:stCondLst>
                              <p:cond delay="0"/>
                            </p:stCondLst>
                            <p:childTnLst>
                              <p:par>
                                <p:cTn id="65" presetID="63" presetClass="path" presetSubtype="0" accel="50000" decel="50000" fill="hold" grpId="0" nodeType="clickEffect">
                                  <p:stCondLst>
                                    <p:cond delay="0"/>
                                  </p:stCondLst>
                                  <p:childTnLst>
                                    <p:animMotion origin="layout" path="M -1.45833E-6 -4.44444E-6 L 0.1263 -4.44444E-6 " pathEditMode="relative" rAng="0" ptsTypes="AA">
                                      <p:cBhvr>
                                        <p:cTn id="66" dur="2000" fill="hold"/>
                                        <p:tgtEl>
                                          <p:spTgt spid="41"/>
                                        </p:tgtEl>
                                        <p:attrNameLst>
                                          <p:attrName>ppt_x</p:attrName>
                                          <p:attrName>ppt_y</p:attrName>
                                        </p:attrNameLst>
                                      </p:cBhvr>
                                      <p:rCtr x="6315" y="0"/>
                                    </p:animMotion>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63" presetClass="path" presetSubtype="0" accel="50000" decel="50000" fill="hold" grpId="0" nodeType="clickEffect">
                                  <p:stCondLst>
                                    <p:cond delay="0"/>
                                  </p:stCondLst>
                                  <p:childTnLst>
                                    <p:animMotion origin="layout" path="M -0.04427 7.40741E-7 L 0.15156 7.40741E-7 " pathEditMode="relative" rAng="0" ptsTypes="AA">
                                      <p:cBhvr>
                                        <p:cTn id="75" dur="2000" fill="hold"/>
                                        <p:tgtEl>
                                          <p:spTgt spid="44"/>
                                        </p:tgtEl>
                                        <p:attrNameLst>
                                          <p:attrName>ppt_x</p:attrName>
                                          <p:attrName>ppt_y</p:attrName>
                                        </p:attrNameLst>
                                      </p:cBhvr>
                                      <p:rCtr x="9792" y="0"/>
                                    </p:animMotion>
                                  </p:childTnLst>
                                </p:cTn>
                              </p:par>
                            </p:childTnLst>
                          </p:cTn>
                        </p:par>
                      </p:childTnLst>
                    </p:cTn>
                  </p:par>
                  <p:par>
                    <p:cTn id="76" fill="hold">
                      <p:stCondLst>
                        <p:cond delay="indefinite"/>
                      </p:stCondLst>
                      <p:childTnLst>
                        <p:par>
                          <p:cTn id="77" fill="hold">
                            <p:stCondLst>
                              <p:cond delay="0"/>
                            </p:stCondLst>
                            <p:childTnLst>
                              <p:par>
                                <p:cTn id="78" presetID="35" presetClass="path" presetSubtype="0" accel="50000" decel="50000" fill="hold" grpId="0" nodeType="clickEffect">
                                  <p:stCondLst>
                                    <p:cond delay="0"/>
                                  </p:stCondLst>
                                  <p:childTnLst>
                                    <p:animMotion origin="layout" path="M 2.08333E-6 2.96296E-6 L -0.13307 2.96296E-6 " pathEditMode="relative" rAng="0" ptsTypes="AA">
                                      <p:cBhvr>
                                        <p:cTn id="79" dur="2000" fill="hold"/>
                                        <p:tgtEl>
                                          <p:spTgt spid="45"/>
                                        </p:tgtEl>
                                        <p:attrNameLst>
                                          <p:attrName>ppt_x</p:attrName>
                                          <p:attrName>ppt_y</p:attrName>
                                        </p:attrNameLst>
                                      </p:cBhvr>
                                      <p:rCtr x="-6654" y="0"/>
                                    </p:animMotion>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3"/>
                                        </p:tgtEl>
                                        <p:attrNameLst>
                                          <p:attrName>style.visibility</p:attrName>
                                        </p:attrNameLst>
                                      </p:cBhvr>
                                      <p:to>
                                        <p:strVal val="visible"/>
                                      </p:to>
                                    </p:set>
                                    <p:animEffect transition="in" filter="fade">
                                      <p:cBhvr>
                                        <p:cTn id="84" dur="500"/>
                                        <p:tgtEl>
                                          <p:spTgt spid="13"/>
                                        </p:tgtEl>
                                      </p:cBhvr>
                                    </p:animEffect>
                                  </p:childTnLst>
                                </p:cTn>
                              </p:par>
                            </p:childTnLst>
                          </p:cTn>
                        </p:par>
                      </p:childTnLst>
                    </p:cTn>
                  </p:par>
                  <p:par>
                    <p:cTn id="85" fill="hold">
                      <p:stCondLst>
                        <p:cond delay="indefinite"/>
                      </p:stCondLst>
                      <p:childTnLst>
                        <p:par>
                          <p:cTn id="86" fill="hold">
                            <p:stCondLst>
                              <p:cond delay="0"/>
                            </p:stCondLst>
                            <p:childTnLst>
                              <p:par>
                                <p:cTn id="87" presetID="35" presetClass="path" presetSubtype="0" accel="50000" decel="50000" fill="hold" grpId="0" nodeType="clickEffect">
                                  <p:stCondLst>
                                    <p:cond delay="0"/>
                                  </p:stCondLst>
                                  <p:childTnLst>
                                    <p:animMotion origin="layout" path="M -0.00912 1.48148E-6 L -0.1125 1.48148E-6 " pathEditMode="relative" rAng="0" ptsTypes="AA">
                                      <p:cBhvr>
                                        <p:cTn id="88" dur="2000" fill="hold"/>
                                        <p:tgtEl>
                                          <p:spTgt spid="62"/>
                                        </p:tgtEl>
                                        <p:attrNameLst>
                                          <p:attrName>ppt_x</p:attrName>
                                          <p:attrName>ppt_y</p:attrName>
                                        </p:attrNameLst>
                                      </p:cBhvr>
                                      <p:rCtr x="-5169" y="0"/>
                                    </p:animMotion>
                                  </p:childTnLst>
                                </p:cTn>
                              </p:par>
                            </p:childTnLst>
                          </p:cTn>
                        </p:par>
                      </p:childTnLst>
                    </p:cTn>
                  </p:par>
                  <p:par>
                    <p:cTn id="89" fill="hold">
                      <p:stCondLst>
                        <p:cond delay="indefinite"/>
                      </p:stCondLst>
                      <p:childTnLst>
                        <p:par>
                          <p:cTn id="90" fill="hold">
                            <p:stCondLst>
                              <p:cond delay="0"/>
                            </p:stCondLst>
                            <p:childTnLst>
                              <p:par>
                                <p:cTn id="91" presetID="63" presetClass="path" presetSubtype="0" accel="50000" decel="50000" fill="hold" grpId="0" nodeType="clickEffect">
                                  <p:stCondLst>
                                    <p:cond delay="0"/>
                                  </p:stCondLst>
                                  <p:childTnLst>
                                    <p:animMotion origin="layout" path="M 1.875E-6 -1.11111E-6 L 0.10248 0.01713 " pathEditMode="relative" rAng="0" ptsTypes="AA">
                                      <p:cBhvr>
                                        <p:cTn id="92" dur="2000" fill="hold"/>
                                        <p:tgtEl>
                                          <p:spTgt spid="50"/>
                                        </p:tgtEl>
                                        <p:attrNameLst>
                                          <p:attrName>ppt_x</p:attrName>
                                          <p:attrName>ppt_y</p:attrName>
                                        </p:attrNameLst>
                                      </p:cBhvr>
                                      <p:rCtr x="3971" y="0"/>
                                    </p:animMotion>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500"/>
                                        <p:tgtEl>
                                          <p:spTgt spid="22"/>
                                        </p:tgtEl>
                                      </p:cBhvr>
                                    </p:animEffect>
                                  </p:childTnLst>
                                </p:cTn>
                              </p:par>
                            </p:childTnLst>
                          </p:cTn>
                        </p:par>
                      </p:childTnLst>
                    </p:cTn>
                  </p:par>
                  <p:par>
                    <p:cTn id="98" fill="hold">
                      <p:stCondLst>
                        <p:cond delay="indefinite"/>
                      </p:stCondLst>
                      <p:childTnLst>
                        <p:par>
                          <p:cTn id="99" fill="hold">
                            <p:stCondLst>
                              <p:cond delay="0"/>
                            </p:stCondLst>
                            <p:childTnLst>
                              <p:par>
                                <p:cTn id="100" presetID="63" presetClass="path" presetSubtype="0" accel="50000" decel="50000" fill="hold" grpId="0" nodeType="clickEffect">
                                  <p:stCondLst>
                                    <p:cond delay="0"/>
                                  </p:stCondLst>
                                  <p:childTnLst>
                                    <p:animMotion origin="layout" path="M -0.01758 2.59259E-6 L 0.12188 2.59259E-6 " pathEditMode="relative" rAng="0" ptsTypes="AA">
                                      <p:cBhvr>
                                        <p:cTn id="101" dur="2000" fill="hold"/>
                                        <p:tgtEl>
                                          <p:spTgt spid="54"/>
                                        </p:tgtEl>
                                        <p:attrNameLst>
                                          <p:attrName>ppt_x</p:attrName>
                                          <p:attrName>ppt_y</p:attrName>
                                        </p:attrNameLst>
                                      </p:cBhvr>
                                      <p:rCtr x="6966" y="0"/>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childTnLst>
                                </p:cTn>
                              </p:par>
                            </p:childTnLst>
                          </p:cTn>
                        </p:par>
                      </p:childTnLst>
                    </p:cTn>
                  </p:par>
                  <p:par>
                    <p:cTn id="107" fill="hold">
                      <p:stCondLst>
                        <p:cond delay="indefinite"/>
                      </p:stCondLst>
                      <p:childTnLst>
                        <p:par>
                          <p:cTn id="108" fill="hold">
                            <p:stCondLst>
                              <p:cond delay="0"/>
                            </p:stCondLst>
                            <p:childTnLst>
                              <p:par>
                                <p:cTn id="109" presetID="63" presetClass="path" presetSubtype="0" accel="50000" decel="50000" fill="hold" grpId="0" nodeType="clickEffect">
                                  <p:stCondLst>
                                    <p:cond delay="0"/>
                                  </p:stCondLst>
                                  <p:childTnLst>
                                    <p:animMotion origin="layout" path="M -0.04427 -1.48148E-6 L 0.15156 -1.48148E-6 " pathEditMode="relative" rAng="0" ptsTypes="AA">
                                      <p:cBhvr>
                                        <p:cTn id="110" dur="2000" fill="hold"/>
                                        <p:tgtEl>
                                          <p:spTgt spid="55"/>
                                        </p:tgtEl>
                                        <p:attrNameLst>
                                          <p:attrName>ppt_x</p:attrName>
                                          <p:attrName>ppt_y</p:attrName>
                                        </p:attrNameLst>
                                      </p:cBhvr>
                                      <p:rCtr x="9792" y="0"/>
                                    </p:animMotion>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0.01094 7.40741E-7 L -0.11432 7.40741E-7 " pathEditMode="relative" rAng="0" ptsTypes="AA">
                                      <p:cBhvr>
                                        <p:cTn id="114" dur="2000" fill="hold"/>
                                        <p:tgtEl>
                                          <p:spTgt spid="56"/>
                                        </p:tgtEl>
                                        <p:attrNameLst>
                                          <p:attrName>ppt_x</p:attrName>
                                          <p:attrName>ppt_y</p:attrName>
                                        </p:attrNameLst>
                                      </p:cBhvr>
                                      <p:rCtr x="-51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57"/>
                                        </p:tgtEl>
                                        <p:attrNameLst>
                                          <p:attrName>style.visibility</p:attrName>
                                        </p:attrNameLst>
                                      </p:cBhvr>
                                      <p:to>
                                        <p:strVal val="visible"/>
                                      </p:to>
                                    </p:set>
                                    <p:animEffect transition="in" filter="fade">
                                      <p:cBhvr>
                                        <p:cTn id="119" dur="500"/>
                                        <p:tgtEl>
                                          <p:spTgt spid="57"/>
                                        </p:tgtEl>
                                      </p:cBhvr>
                                    </p:animEffect>
                                  </p:childTnLst>
                                </p:cTn>
                              </p:par>
                            </p:childTnLst>
                          </p:cTn>
                        </p:par>
                      </p:childTnLst>
                    </p:cTn>
                  </p:par>
                  <p:par>
                    <p:cTn id="120" fill="hold">
                      <p:stCondLst>
                        <p:cond delay="indefinite"/>
                      </p:stCondLst>
                      <p:childTnLst>
                        <p:par>
                          <p:cTn id="121" fill="hold">
                            <p:stCondLst>
                              <p:cond delay="0"/>
                            </p:stCondLst>
                            <p:childTnLst>
                              <p:par>
                                <p:cTn id="122" presetID="35" presetClass="path" presetSubtype="0" accel="50000" decel="50000" fill="hold" grpId="0" nodeType="clickEffect">
                                  <p:stCondLst>
                                    <p:cond delay="0"/>
                                  </p:stCondLst>
                                  <p:childTnLst>
                                    <p:animMotion origin="layout" path="M -0.00456 3.7037E-6 L -0.10794 3.7037E-6 " pathEditMode="relative" rAng="0" ptsTypes="AA">
                                      <p:cBhvr>
                                        <p:cTn id="123" dur="2000" fill="hold"/>
                                        <p:tgtEl>
                                          <p:spTgt spid="46"/>
                                        </p:tgtEl>
                                        <p:attrNameLst>
                                          <p:attrName>ppt_x</p:attrName>
                                          <p:attrName>ppt_y</p:attrName>
                                        </p:attrNameLst>
                                      </p:cBhvr>
                                      <p:rCtr x="-5169" y="0"/>
                                    </p:animMotion>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0.01823 3.7037E-7 L 0.12123 3.7037E-7 " pathEditMode="relative" rAng="0" ptsTypes="AA">
                                      <p:cBhvr>
                                        <p:cTn id="127" dur="2000" fill="hold"/>
                                        <p:tgtEl>
                                          <p:spTgt spid="61"/>
                                        </p:tgtEl>
                                        <p:attrNameLst>
                                          <p:attrName>ppt_x</p:attrName>
                                          <p:attrName>ppt_y</p:attrName>
                                        </p:attrNameLst>
                                      </p:cBhvr>
                                      <p:rCtr x="6966"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childTnLst>
                          </p:cTn>
                        </p:par>
                      </p:childTnLst>
                    </p:cTn>
                  </p:par>
                  <p:par>
                    <p:cTn id="133" fill="hold">
                      <p:stCondLst>
                        <p:cond delay="indefinite"/>
                      </p:stCondLst>
                      <p:childTnLst>
                        <p:par>
                          <p:cTn id="134" fill="hold">
                            <p:stCondLst>
                              <p:cond delay="0"/>
                            </p:stCondLst>
                            <p:childTnLst>
                              <p:par>
                                <p:cTn id="135" presetID="63" presetClass="path" presetSubtype="0" accel="50000" decel="50000" fill="hold" grpId="0" nodeType="clickEffect">
                                  <p:stCondLst>
                                    <p:cond delay="0"/>
                                  </p:stCondLst>
                                  <p:childTnLst>
                                    <p:animMotion origin="layout" path="M -0.01849 -1.85185E-6 L 0.12097 -1.85185E-6 " pathEditMode="relative" rAng="0" ptsTypes="AA">
                                      <p:cBhvr>
                                        <p:cTn id="136" dur="2000" fill="hold"/>
                                        <p:tgtEl>
                                          <p:spTgt spid="63"/>
                                        </p:tgtEl>
                                        <p:attrNameLst>
                                          <p:attrName>ppt_x</p:attrName>
                                          <p:attrName>ppt_y</p:attrName>
                                        </p:attrNameLst>
                                      </p:cBhvr>
                                      <p:rCtr x="6966"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4"/>
                                        </p:tgtEl>
                                        <p:attrNameLst>
                                          <p:attrName>style.visibility</p:attrName>
                                        </p:attrNameLst>
                                      </p:cBhvr>
                                      <p:to>
                                        <p:strVal val="visible"/>
                                      </p:to>
                                    </p:set>
                                    <p:animEffect transition="in" filter="fade">
                                      <p:cBhvr>
                                        <p:cTn id="141" dur="500"/>
                                        <p:tgtEl>
                                          <p:spTgt spid="64"/>
                                        </p:tgtEl>
                                      </p:cBhvr>
                                    </p:animEffect>
                                  </p:childTnLst>
                                </p:cTn>
                              </p:par>
                            </p:childTnLst>
                          </p:cTn>
                        </p:par>
                      </p:childTnLst>
                    </p:cTn>
                  </p:par>
                  <p:par>
                    <p:cTn id="142" fill="hold">
                      <p:stCondLst>
                        <p:cond delay="indefinite"/>
                      </p:stCondLst>
                      <p:childTnLst>
                        <p:par>
                          <p:cTn id="143" fill="hold">
                            <p:stCondLst>
                              <p:cond delay="0"/>
                            </p:stCondLst>
                            <p:childTnLst>
                              <p:par>
                                <p:cTn id="144" presetID="63" presetClass="path" presetSubtype="0" accel="50000" decel="50000" fill="hold" grpId="0" nodeType="clickEffect">
                                  <p:stCondLst>
                                    <p:cond delay="0"/>
                                  </p:stCondLst>
                                  <p:childTnLst>
                                    <p:animMotion origin="layout" path="M -0.04427 -3.7037E-6 L 0.15156 -3.7037E-6 " pathEditMode="relative" rAng="0" ptsTypes="AA">
                                      <p:cBhvr>
                                        <p:cTn id="145" dur="2000" fill="hold"/>
                                        <p:tgtEl>
                                          <p:spTgt spid="67"/>
                                        </p:tgtEl>
                                        <p:attrNameLst>
                                          <p:attrName>ppt_x</p:attrName>
                                          <p:attrName>ppt_y</p:attrName>
                                        </p:attrNameLst>
                                      </p:cBhvr>
                                      <p:rCtr x="9792" y="0"/>
                                    </p:animMotion>
                                  </p:childTnLst>
                                </p:cTn>
                              </p:par>
                            </p:childTnLst>
                          </p:cTn>
                        </p:par>
                      </p:childTnLst>
                    </p:cTn>
                  </p:par>
                  <p:par>
                    <p:cTn id="146" fill="hold">
                      <p:stCondLst>
                        <p:cond delay="indefinite"/>
                      </p:stCondLst>
                      <p:childTnLst>
                        <p:par>
                          <p:cTn id="147" fill="hold">
                            <p:stCondLst>
                              <p:cond delay="0"/>
                            </p:stCondLst>
                            <p:childTnLst>
                              <p:par>
                                <p:cTn id="148" presetID="35" presetClass="path" presetSubtype="0" accel="50000" decel="50000" fill="hold" grpId="0" nodeType="clickEffect">
                                  <p:stCondLst>
                                    <p:cond delay="0"/>
                                  </p:stCondLst>
                                  <p:childTnLst>
                                    <p:animMotion origin="layout" path="M -1.04167E-6 -0.0081 L -0.10338 -0.0081 " pathEditMode="relative" rAng="0" ptsTypes="AA">
                                      <p:cBhvr>
                                        <p:cTn id="149" dur="2000" fill="hold"/>
                                        <p:tgtEl>
                                          <p:spTgt spid="68"/>
                                        </p:tgtEl>
                                        <p:attrNameLst>
                                          <p:attrName>ppt_x</p:attrName>
                                          <p:attrName>ppt_y</p:attrName>
                                        </p:attrNameLst>
                                      </p:cBhvr>
                                      <p:rCtr x="-5169" y="0"/>
                                    </p:animMotion>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0.0194 -7.40741E-7 L -0.12279 -7.40741E-7 " pathEditMode="relative" rAng="0" ptsTypes="AA">
                                      <p:cBhvr>
                                        <p:cTn id="158" dur="2000" fill="hold"/>
                                        <p:tgtEl>
                                          <p:spTgt spid="70"/>
                                        </p:tgtEl>
                                        <p:attrNameLst>
                                          <p:attrName>ppt_x</p:attrName>
                                          <p:attrName>ppt_y</p:attrName>
                                        </p:attrNameLst>
                                      </p:cBhvr>
                                      <p:rCtr x="-5169" y="0"/>
                                    </p:animMotion>
                                  </p:childTnLst>
                                </p:cTn>
                              </p:par>
                            </p:childTnLst>
                          </p:cTn>
                        </p:par>
                      </p:childTnLst>
                    </p:cTn>
                  </p:par>
                  <p:par>
                    <p:cTn id="159" fill="hold">
                      <p:stCondLst>
                        <p:cond delay="indefinite"/>
                      </p:stCondLst>
                      <p:childTnLst>
                        <p:par>
                          <p:cTn id="160" fill="hold">
                            <p:stCondLst>
                              <p:cond delay="0"/>
                            </p:stCondLst>
                            <p:childTnLst>
                              <p:par>
                                <p:cTn id="161" presetID="63" presetClass="path" presetSubtype="0" accel="50000" decel="50000" fill="hold" grpId="0" nodeType="clickEffect">
                                  <p:stCondLst>
                                    <p:cond delay="0"/>
                                  </p:stCondLst>
                                  <p:childTnLst>
                                    <p:animMotion origin="layout" path="M -0.00443 -0.05671 L 0.13503 -0.05671 " pathEditMode="relative" rAng="0" ptsTypes="AA">
                                      <p:cBhvr>
                                        <p:cTn id="162" dur="2000" fill="hold"/>
                                        <p:tgtEl>
                                          <p:spTgt spid="71"/>
                                        </p:tgtEl>
                                        <p:attrNameLst>
                                          <p:attrName>ppt_x</p:attrName>
                                          <p:attrName>ppt_y</p:attrName>
                                        </p:attrNameLst>
                                      </p:cBhvr>
                                      <p:rCtr x="6966" y="0"/>
                                    </p:animMotion>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48"/>
                                        </p:tgtEl>
                                        <p:attrNameLst>
                                          <p:attrName>style.visibility</p:attrName>
                                        </p:attrNameLst>
                                      </p:cBhvr>
                                      <p:to>
                                        <p:strVal val="visible"/>
                                      </p:to>
                                    </p:set>
                                    <p:animEffect transition="in" filter="fade">
                                      <p:cBhvr>
                                        <p:cTn id="172" dur="500"/>
                                        <p:tgtEl>
                                          <p:spTgt spid="48"/>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500"/>
                                        <p:tgtEl>
                                          <p:spTgt spid="49"/>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88"/>
                                        </p:tgtEl>
                                        <p:attrNameLst>
                                          <p:attrName>style.visibility</p:attrName>
                                        </p:attrNameLst>
                                      </p:cBhvr>
                                      <p:to>
                                        <p:strVal val="visible"/>
                                      </p:to>
                                    </p:set>
                                    <p:animEffect transition="in" filter="fade">
                                      <p:cBhvr>
                                        <p:cTn id="182" dur="500"/>
                                        <p:tgtEl>
                                          <p:spTgt spid="88"/>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93"/>
                                        </p:tgtEl>
                                        <p:attrNameLst>
                                          <p:attrName>style.visibility</p:attrName>
                                        </p:attrNameLst>
                                      </p:cBhvr>
                                      <p:to>
                                        <p:strVal val="visible"/>
                                      </p:to>
                                    </p:set>
                                    <p:animEffect transition="in" filter="fade">
                                      <p:cBhvr>
                                        <p:cTn id="187" dur="500"/>
                                        <p:tgtEl>
                                          <p:spTgt spid="93"/>
                                        </p:tgtEl>
                                      </p:cBhvr>
                                    </p:animEffect>
                                  </p:childTnLst>
                                </p:cTn>
                              </p:par>
                            </p:childTnLst>
                          </p:cTn>
                        </p:par>
                      </p:childTnLst>
                    </p:cTn>
                  </p:par>
                  <p:par>
                    <p:cTn id="188" fill="hold">
                      <p:stCondLst>
                        <p:cond delay="indefinite"/>
                      </p:stCondLst>
                      <p:childTnLst>
                        <p:par>
                          <p:cTn id="189" fill="hold">
                            <p:stCondLst>
                              <p:cond delay="0"/>
                            </p:stCondLst>
                            <p:childTnLst>
                              <p:par>
                                <p:cTn id="190" presetID="35" presetClass="path" presetSubtype="0" accel="50000" decel="50000" fill="hold" grpId="0" nodeType="clickEffect">
                                  <p:stCondLst>
                                    <p:cond delay="0"/>
                                  </p:stCondLst>
                                  <p:childTnLst>
                                    <p:animMotion origin="layout" path="M 1.25E-6 3.33333E-6 L -0.23034 3.33333E-6 " pathEditMode="relative" rAng="0" ptsTypes="AA">
                                      <p:cBhvr>
                                        <p:cTn id="191" dur="2000" fill="hold"/>
                                        <p:tgtEl>
                                          <p:spTgt spid="81"/>
                                        </p:tgtEl>
                                        <p:attrNameLst>
                                          <p:attrName>ppt_x</p:attrName>
                                          <p:attrName>ppt_y</p:attrName>
                                        </p:attrNameLst>
                                      </p:cBhvr>
                                      <p:rCtr x="-11523" y="0"/>
                                    </p:animMotion>
                                  </p:childTnLst>
                                </p:cTn>
                              </p:par>
                            </p:childTnLst>
                          </p:cTn>
                        </p:par>
                      </p:childTnLst>
                    </p:cTn>
                  </p:par>
                  <p:par>
                    <p:cTn id="192" fill="hold">
                      <p:stCondLst>
                        <p:cond delay="indefinite"/>
                      </p:stCondLst>
                      <p:childTnLst>
                        <p:par>
                          <p:cTn id="193" fill="hold">
                            <p:stCondLst>
                              <p:cond delay="0"/>
                            </p:stCondLst>
                            <p:childTnLst>
                              <p:par>
                                <p:cTn id="194" presetID="44" presetClass="path" presetSubtype="0" accel="50000" decel="50000" fill="hold" grpId="0" nodeType="clickEffect">
                                  <p:stCondLst>
                                    <p:cond delay="0"/>
                                  </p:stCondLst>
                                  <p:childTnLst>
                                    <p:animMotion origin="layout" path="M 0.01015 0.01782 L 0.12838 -0.10232 C 0.15286 -0.12963 0.18984 -0.14375 0.22864 -0.14375 C 0.27278 -0.14375 0.3082 -0.12963 0.33268 -0.10232 L 0.45104 0.01782 " pathEditMode="relative" rAng="0" ptsTypes="AAAAA">
                                      <p:cBhvr>
                                        <p:cTn id="195" dur="2000" fill="hold"/>
                                        <p:tgtEl>
                                          <p:spTgt spid="82"/>
                                        </p:tgtEl>
                                        <p:attrNameLst>
                                          <p:attrName>ppt_x</p:attrName>
                                          <p:attrName>ppt_y</p:attrName>
                                        </p:attrNameLst>
                                      </p:cBhvr>
                                      <p:rCtr x="22044" y="-8079"/>
                                    </p:animMotion>
                                  </p:childTnLst>
                                </p:cTn>
                              </p:par>
                            </p:childTnLst>
                          </p:cTn>
                        </p:par>
                      </p:childTnLst>
                    </p:cTn>
                  </p:par>
                  <p:par>
                    <p:cTn id="196" fill="hold">
                      <p:stCondLst>
                        <p:cond delay="indefinite"/>
                      </p:stCondLst>
                      <p:childTnLst>
                        <p:par>
                          <p:cTn id="197" fill="hold">
                            <p:stCondLst>
                              <p:cond delay="0"/>
                            </p:stCondLst>
                            <p:childTnLst>
                              <p:par>
                                <p:cTn id="198" presetID="10" presetClass="entr" presetSubtype="0" fill="hold" nodeType="clickEffect">
                                  <p:stCondLst>
                                    <p:cond delay="0"/>
                                  </p:stCondLst>
                                  <p:childTnLst>
                                    <p:set>
                                      <p:cBhvr>
                                        <p:cTn id="199" dur="1" fill="hold">
                                          <p:stCondLst>
                                            <p:cond delay="0"/>
                                          </p:stCondLst>
                                        </p:cTn>
                                        <p:tgtEl>
                                          <p:spTgt spid="58"/>
                                        </p:tgtEl>
                                        <p:attrNameLst>
                                          <p:attrName>style.visibility</p:attrName>
                                        </p:attrNameLst>
                                      </p:cBhvr>
                                      <p:to>
                                        <p:strVal val="visible"/>
                                      </p:to>
                                    </p:set>
                                    <p:animEffect transition="in" filter="fade">
                                      <p:cBhvr>
                                        <p:cTn id="200" dur="500"/>
                                        <p:tgtEl>
                                          <p:spTgt spid="58"/>
                                        </p:tgtEl>
                                      </p:cBhvr>
                                    </p:animEffect>
                                  </p:childTnLst>
                                </p:cTn>
                              </p:par>
                            </p:childTnLst>
                          </p:cTn>
                        </p:par>
                      </p:childTnLst>
                    </p:cTn>
                  </p:par>
                  <p:par>
                    <p:cTn id="201" fill="hold">
                      <p:stCondLst>
                        <p:cond delay="indefinite"/>
                      </p:stCondLst>
                      <p:childTnLst>
                        <p:par>
                          <p:cTn id="202" fill="hold">
                            <p:stCondLst>
                              <p:cond delay="0"/>
                            </p:stCondLst>
                            <p:childTnLst>
                              <p:par>
                                <p:cTn id="203" presetID="50" presetClass="path" presetSubtype="0" accel="50000" decel="50000" fill="hold" grpId="0" nodeType="clickEffect">
                                  <p:stCondLst>
                                    <p:cond delay="0"/>
                                  </p:stCondLst>
                                  <p:childTnLst>
                                    <p:animMotion origin="layout" path="M 0.01445 -0.0206 L -0.0043 -0.02916 C -0.01172 -0.03356 -0.03295 0.03565 -0.04167 0.09491 L -0.06211 0.22709 " pathEditMode="relative" rAng="900000" ptsTypes="AAAA">
                                      <p:cBhvr>
                                        <p:cTn id="204" dur="2000" fill="hold"/>
                                        <p:tgtEl>
                                          <p:spTgt spid="84"/>
                                        </p:tgtEl>
                                        <p:attrNameLst>
                                          <p:attrName>ppt_x</p:attrName>
                                          <p:attrName>ppt_y</p:attrName>
                                        </p:attrNameLst>
                                      </p:cBhvr>
                                      <p:rCtr x="-3828" y="12384"/>
                                    </p:animMotion>
                                  </p:childTnLst>
                                </p:cTn>
                              </p:par>
                            </p:childTnLst>
                          </p:cTn>
                        </p:par>
                      </p:childTnLst>
                    </p:cTn>
                  </p:par>
                  <p:par>
                    <p:cTn id="205" fill="hold">
                      <p:stCondLst>
                        <p:cond delay="indefinite"/>
                      </p:stCondLst>
                      <p:childTnLst>
                        <p:par>
                          <p:cTn id="206" fill="hold">
                            <p:stCondLst>
                              <p:cond delay="0"/>
                            </p:stCondLst>
                            <p:childTnLst>
                              <p:par>
                                <p:cTn id="207" presetID="10" presetClass="entr" presetSubtype="0" fill="hold" grpId="0" nodeType="clickEffect">
                                  <p:stCondLst>
                                    <p:cond delay="0"/>
                                  </p:stCondLst>
                                  <p:childTnLst>
                                    <p:set>
                                      <p:cBhvr>
                                        <p:cTn id="208" dur="1" fill="hold">
                                          <p:stCondLst>
                                            <p:cond delay="0"/>
                                          </p:stCondLst>
                                        </p:cTn>
                                        <p:tgtEl>
                                          <p:spTgt spid="37"/>
                                        </p:tgtEl>
                                        <p:attrNameLst>
                                          <p:attrName>style.visibility</p:attrName>
                                        </p:attrNameLst>
                                      </p:cBhvr>
                                      <p:to>
                                        <p:strVal val="visible"/>
                                      </p:to>
                                    </p:set>
                                    <p:animEffect transition="in" filter="fade">
                                      <p:cBhvr>
                                        <p:cTn id="209" dur="500"/>
                                        <p:tgtEl>
                                          <p:spTgt spid="37"/>
                                        </p:tgtEl>
                                      </p:cBhvr>
                                    </p:animEffect>
                                  </p:childTnLst>
                                </p:cTn>
                              </p:par>
                            </p:childTnLst>
                          </p:cTn>
                        </p:par>
                      </p:childTnLst>
                    </p:cTn>
                  </p:par>
                  <p:par>
                    <p:cTn id="210" fill="hold">
                      <p:stCondLst>
                        <p:cond delay="indefinite"/>
                      </p:stCondLst>
                      <p:childTnLst>
                        <p:par>
                          <p:cTn id="211" fill="hold">
                            <p:stCondLst>
                              <p:cond delay="0"/>
                            </p:stCondLst>
                            <p:childTnLst>
                              <p:par>
                                <p:cTn id="212" presetID="50" presetClass="path" presetSubtype="0" accel="50000" decel="50000" fill="hold" grpId="0" nodeType="clickEffect">
                                  <p:stCondLst>
                                    <p:cond delay="0"/>
                                  </p:stCondLst>
                                  <p:childTnLst>
                                    <p:animMotion origin="layout" path="M 0.00092 -0.01967 L -0.04153 -0.01967 C -0.06054 -0.01967 -0.08385 -0.06065 -0.08385 -0.09375 L -0.08385 -0.16759 " pathEditMode="relative" rAng="0" ptsTypes="AAAA">
                                      <p:cBhvr>
                                        <p:cTn id="213" dur="2000" fill="hold"/>
                                        <p:tgtEl>
                                          <p:spTgt spid="86"/>
                                        </p:tgtEl>
                                        <p:attrNameLst>
                                          <p:attrName>ppt_x</p:attrName>
                                          <p:attrName>ppt_y</p:attrName>
                                        </p:attrNameLst>
                                      </p:cBhvr>
                                      <p:rCtr x="-4245" y="-7407"/>
                                    </p:animMotion>
                                  </p:childTnLst>
                                </p:cTn>
                              </p:par>
                            </p:childTnLst>
                          </p:cTn>
                        </p:par>
                      </p:childTnLst>
                    </p:cTn>
                  </p:par>
                  <p:par>
                    <p:cTn id="214" fill="hold">
                      <p:stCondLst>
                        <p:cond delay="indefinite"/>
                      </p:stCondLst>
                      <p:childTnLst>
                        <p:par>
                          <p:cTn id="215" fill="hold">
                            <p:stCondLst>
                              <p:cond delay="0"/>
                            </p:stCondLst>
                            <p:childTnLst>
                              <p:par>
                                <p:cTn id="216" presetID="36" presetClass="path" presetSubtype="0" accel="50000" decel="50000" fill="hold" grpId="0" nodeType="clickEffect">
                                  <p:stCondLst>
                                    <p:cond delay="0"/>
                                  </p:stCondLst>
                                  <p:childTnLst>
                                    <p:animMotion origin="layout" path="M 0.00442 -0.02084 L 0.00442 0.11088 C 0.00442 0.16967 0.02304 0.24259 0.03815 0.24259 L 0.072 0.24259 " pathEditMode="relative" rAng="0" ptsTypes="AAAA">
                                      <p:cBhvr>
                                        <p:cTn id="217" dur="2000" fill="hold"/>
                                        <p:tgtEl>
                                          <p:spTgt spid="87"/>
                                        </p:tgtEl>
                                        <p:attrNameLst>
                                          <p:attrName>ppt_x</p:attrName>
                                          <p:attrName>ppt_y</p:attrName>
                                        </p:attrNameLst>
                                      </p:cBhvr>
                                      <p:rCtr x="3372" y="13171"/>
                                    </p:animMotion>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9"/>
                                        </p:tgtEl>
                                        <p:attrNameLst>
                                          <p:attrName>style.visibility</p:attrName>
                                        </p:attrNameLst>
                                      </p:cBhvr>
                                      <p:to>
                                        <p:strVal val="visible"/>
                                      </p:to>
                                    </p:set>
                                    <p:animEffect transition="in" filter="fade">
                                      <p:cBhvr>
                                        <p:cTn id="2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82" grpId="0" animBg="1"/>
      <p:bldP spid="87" grpId="0" animBg="1"/>
      <p:bldP spid="81" grpId="0" animBg="1"/>
      <p:bldP spid="84" grpId="0" animBg="1"/>
      <p:bldP spid="86" grpId="0" animBg="1"/>
      <p:bldP spid="32" grpId="0" animBg="1"/>
      <p:bldP spid="46" grpId="0" animBg="1"/>
      <p:bldP spid="62" grpId="0" animBg="1"/>
      <p:bldP spid="70" grpId="0" animBg="1"/>
      <p:bldP spid="23" grpId="0" animBg="1"/>
      <p:bldP spid="54" grpId="0" animBg="1"/>
      <p:bldP spid="63" grpId="0" animBg="1"/>
      <p:bldP spid="50" grpId="0" animBg="1"/>
      <p:bldP spid="41" grpId="0" animBg="1"/>
      <p:bldP spid="61" grpId="0" animBg="1"/>
      <p:bldP spid="27" grpId="0" animBg="1"/>
      <p:bldP spid="71" grpId="0" animBg="1"/>
      <p:bldP spid="28" grpId="0" animBg="1"/>
      <p:bldP spid="44" grpId="0" animBg="1"/>
      <p:bldP spid="55" grpId="0" animBg="1"/>
      <p:bldP spid="67" grpId="0" animBg="1"/>
      <p:bldP spid="29" grpId="0" animBg="1"/>
      <p:bldP spid="45" grpId="0" animBg="1"/>
      <p:bldP spid="56" grpId="0" animBg="1"/>
      <p:bldP spid="68" grpId="0" animBg="1"/>
      <p:bldP spid="5" grpId="0" animBg="1"/>
      <p:bldP spid="18" grpId="0" animBg="1"/>
      <p:bldP spid="7" grpId="0" animBg="1"/>
      <p:bldP spid="13" grpId="0" animBg="1"/>
      <p:bldP spid="57" grpId="0" animBg="1"/>
      <p:bldP spid="69" grpId="0" animBg="1"/>
      <p:bldP spid="79" grpId="0" animBg="1"/>
      <p:bldP spid="19" grpId="0" animBg="1"/>
      <p:bldP spid="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75E44A44-41DC-45BF-A04D-465E132EF5CF}"/>
              </a:ext>
            </a:extLst>
          </p:cNvPr>
          <p:cNvSpPr/>
          <p:nvPr/>
        </p:nvSpPr>
        <p:spPr>
          <a:xfrm>
            <a:off x="5704434" y="256510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D0D65621-7E46-4274-8D7B-CEE3898B3335}"/>
              </a:ext>
            </a:extLst>
          </p:cNvPr>
          <p:cNvSpPr/>
          <p:nvPr/>
        </p:nvSpPr>
        <p:spPr>
          <a:xfrm>
            <a:off x="5590847" y="2534505"/>
            <a:ext cx="357808" cy="195511"/>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a16="http://schemas.microsoft.com/office/drawing/2014/main" id="{A5476564-765C-4A19-B3D7-1B7B03693A81}"/>
              </a:ext>
            </a:extLst>
          </p:cNvPr>
          <p:cNvPicPr>
            <a:picLocks noChangeAspect="1"/>
          </p:cNvPicPr>
          <p:nvPr/>
        </p:nvPicPr>
        <p:blipFill>
          <a:blip r:embed="rId3"/>
          <a:stretch>
            <a:fillRect/>
          </a:stretch>
        </p:blipFill>
        <p:spPr>
          <a:xfrm>
            <a:off x="2638426" y="1186443"/>
            <a:ext cx="1760962" cy="761628"/>
          </a:xfrm>
          <a:prstGeom prst="rect">
            <a:avLst/>
          </a:prstGeom>
          <a:ln w="3175">
            <a:solidFill>
              <a:schemeClr val="tx1"/>
            </a:solidFill>
          </a:ln>
        </p:spPr>
      </p:pic>
      <p:sp>
        <p:nvSpPr>
          <p:cNvPr id="14" name="Arrow: Right 13">
            <a:extLst>
              <a:ext uri="{FF2B5EF4-FFF2-40B4-BE49-F238E27FC236}">
                <a16:creationId xmlns:a16="http://schemas.microsoft.com/office/drawing/2014/main" id="{08096CC5-4AC5-40E0-A947-72468F87F7A9}"/>
              </a:ext>
            </a:extLst>
          </p:cNvPr>
          <p:cNvSpPr/>
          <p:nvPr/>
        </p:nvSpPr>
        <p:spPr>
          <a:xfrm rot="20852821">
            <a:off x="1677729" y="193773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597380" y="1882791"/>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97793FE0-D610-46E4-8E98-6FAC9C8477D1}"/>
              </a:ext>
            </a:extLst>
          </p:cNvPr>
          <p:cNvSpPr txBox="1"/>
          <p:nvPr/>
        </p:nvSpPr>
        <p:spPr>
          <a:xfrm>
            <a:off x="5820354" y="1208223"/>
            <a:ext cx="5022839" cy="923330"/>
          </a:xfrm>
          <a:prstGeom prst="rect">
            <a:avLst/>
          </a:prstGeom>
          <a:solidFill>
            <a:srgbClr val="FCFCFC"/>
          </a:solidFill>
        </p:spPr>
        <p:txBody>
          <a:bodyPr wrap="square" rtlCol="0">
            <a:spAutoFit/>
          </a:bodyPr>
          <a:lstStyle/>
          <a:p>
            <a:pPr algn="just"/>
            <a:r>
              <a:rPr lang="en-US">
                <a:latin typeface="Calibri" panose="020F0502020204030204" pitchFamily="34" charset="0"/>
                <a:cs typeface="Calibri" panose="020F0502020204030204" pitchFamily="34" charset="0"/>
              </a:rPr>
              <a:t>Geo-spatial data stored in GSKY database can be layered over a world map. Steps and code snippets to show the usage and inner workings.</a:t>
            </a:r>
          </a:p>
        </p:txBody>
      </p:sp>
      <p:sp>
        <p:nvSpPr>
          <p:cNvPr id="38" name="TextBox 37">
            <a:extLst>
              <a:ext uri="{FF2B5EF4-FFF2-40B4-BE49-F238E27FC236}">
                <a16:creationId xmlns:a16="http://schemas.microsoft.com/office/drawing/2014/main" id="{F2068E51-F7A3-40CD-83C1-1A63EBB935D6}"/>
              </a:ext>
            </a:extLst>
          </p:cNvPr>
          <p:cNvSpPr txBox="1"/>
          <p:nvPr/>
        </p:nvSpPr>
        <p:spPr>
          <a:xfrm>
            <a:off x="5820354" y="1208223"/>
            <a:ext cx="5022839" cy="925200"/>
          </a:xfrm>
          <a:prstGeom prst="rect">
            <a:avLst/>
          </a:prstGeom>
          <a:solidFill>
            <a:srgbClr val="FCFCFC"/>
          </a:solidFill>
        </p:spPr>
        <p:txBody>
          <a:bodyPr wrap="square" rtlCol="0">
            <a:spAutoFit/>
          </a:bodyPr>
          <a:lstStyle/>
          <a:p>
            <a:pPr algn="just"/>
            <a:endParaRPr lang="en-US">
              <a:latin typeface="Calibri" panose="020F0502020204030204" pitchFamily="34" charset="0"/>
              <a:cs typeface="Calibri" panose="020F0502020204030204" pitchFamily="34" charset="0"/>
            </a:endParaRPr>
          </a:p>
        </p:txBody>
      </p:sp>
      <p:sp>
        <p:nvSpPr>
          <p:cNvPr id="56" name="Arrow: Right 55">
            <a:extLst>
              <a:ext uri="{FF2B5EF4-FFF2-40B4-BE49-F238E27FC236}">
                <a16:creationId xmlns:a16="http://schemas.microsoft.com/office/drawing/2014/main" id="{8E77C2EC-087B-468D-94FE-D473B8B434AA}"/>
              </a:ext>
            </a:extLst>
          </p:cNvPr>
          <p:cNvSpPr/>
          <p:nvPr/>
        </p:nvSpPr>
        <p:spPr>
          <a:xfrm>
            <a:off x="8774556" y="1241418"/>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C65645A7-8D20-4321-BE2C-B2214171E666}"/>
              </a:ext>
            </a:extLst>
          </p:cNvPr>
          <p:cNvSpPr/>
          <p:nvPr/>
        </p:nvSpPr>
        <p:spPr>
          <a:xfrm>
            <a:off x="8727580" y="1199123"/>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34A7130F-1FEF-4EE7-98DD-69BEA2E90E55}"/>
              </a:ext>
            </a:extLst>
          </p:cNvPr>
          <p:cNvSpPr/>
          <p:nvPr/>
        </p:nvSpPr>
        <p:spPr>
          <a:xfrm>
            <a:off x="8864183" y="453441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D36CF32C-4ED3-4EC2-8093-68E9A409C75C}"/>
              </a:ext>
            </a:extLst>
          </p:cNvPr>
          <p:cNvSpPr/>
          <p:nvPr/>
        </p:nvSpPr>
        <p:spPr>
          <a:xfrm>
            <a:off x="8741801" y="446938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Oval 44">
            <a:extLst>
              <a:ext uri="{FF2B5EF4-FFF2-40B4-BE49-F238E27FC236}">
                <a16:creationId xmlns:a16="http://schemas.microsoft.com/office/drawing/2014/main" id="{0A0A1E68-FC6F-4B13-94C0-3D73E5056700}"/>
              </a:ext>
            </a:extLst>
          </p:cNvPr>
          <p:cNvSpPr/>
          <p:nvPr/>
        </p:nvSpPr>
        <p:spPr>
          <a:xfrm>
            <a:off x="5850270" y="4035965"/>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5761072" y="39442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BA68EFEC-E126-4CE1-ABEA-168787654030}"/>
              </a:ext>
            </a:extLst>
          </p:cNvPr>
          <p:cNvSpPr/>
          <p:nvPr/>
        </p:nvSpPr>
        <p:spPr>
          <a:xfrm>
            <a:off x="9603873" y="215333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A59ED6DA-52DC-4346-B1F8-9D623EAE7B3A}"/>
              </a:ext>
            </a:extLst>
          </p:cNvPr>
          <p:cNvSpPr/>
          <p:nvPr/>
        </p:nvSpPr>
        <p:spPr>
          <a:xfrm>
            <a:off x="9495611" y="2080282"/>
            <a:ext cx="357808" cy="286247"/>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CA394E5C-F428-4205-A1C7-E05AC0F1340A}"/>
              </a:ext>
            </a:extLst>
          </p:cNvPr>
          <p:cNvSpPr/>
          <p:nvPr/>
        </p:nvSpPr>
        <p:spPr>
          <a:xfrm>
            <a:off x="7666655" y="456678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F1FD756A-9B6C-4479-A438-DA0B5CDE9E64}"/>
              </a:ext>
            </a:extLst>
          </p:cNvPr>
          <p:cNvSpPr/>
          <p:nvPr/>
        </p:nvSpPr>
        <p:spPr>
          <a:xfrm>
            <a:off x="7534905" y="4484406"/>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9063449" y="449214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FEEEDF4F-2C4E-4F58-A4F5-A4C53B0A31CB}"/>
              </a:ext>
            </a:extLst>
          </p:cNvPr>
          <p:cNvSpPr/>
          <p:nvPr/>
        </p:nvSpPr>
        <p:spPr>
          <a:xfrm>
            <a:off x="8864183" y="4420688"/>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Oval 67">
            <a:extLst>
              <a:ext uri="{FF2B5EF4-FFF2-40B4-BE49-F238E27FC236}">
                <a16:creationId xmlns:a16="http://schemas.microsoft.com/office/drawing/2014/main" id="{C258489A-42A3-4122-B324-EDCFD3A48CC8}"/>
              </a:ext>
            </a:extLst>
          </p:cNvPr>
          <p:cNvSpPr/>
          <p:nvPr/>
        </p:nvSpPr>
        <p:spPr>
          <a:xfrm>
            <a:off x="8102287" y="568790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66EE1D28-D9B5-4145-A6C9-666E7F7150AE}"/>
              </a:ext>
            </a:extLst>
          </p:cNvPr>
          <p:cNvSpPr/>
          <p:nvPr/>
        </p:nvSpPr>
        <p:spPr>
          <a:xfrm>
            <a:off x="8003962" y="5603391"/>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52" name="Group 51">
            <a:extLst>
              <a:ext uri="{FF2B5EF4-FFF2-40B4-BE49-F238E27FC236}">
                <a16:creationId xmlns:a16="http://schemas.microsoft.com/office/drawing/2014/main" id="{4A7A2AFF-8316-4BFB-80CB-8195A8C2587E}"/>
              </a:ext>
            </a:extLst>
          </p:cNvPr>
          <p:cNvGrpSpPr/>
          <p:nvPr/>
        </p:nvGrpSpPr>
        <p:grpSpPr>
          <a:xfrm>
            <a:off x="5757660" y="1186443"/>
            <a:ext cx="3463794" cy="1227600"/>
            <a:chOff x="5757660" y="1186443"/>
            <a:chExt cx="3463794" cy="1224000"/>
          </a:xfrm>
        </p:grpSpPr>
        <p:pic>
          <p:nvPicPr>
            <p:cNvPr id="39" name="Picture 38">
              <a:extLst>
                <a:ext uri="{FF2B5EF4-FFF2-40B4-BE49-F238E27FC236}">
                  <a16:creationId xmlns:a16="http://schemas.microsoft.com/office/drawing/2014/main" id="{630BBD8B-A190-48D5-B2BE-1036A744AD79}"/>
                </a:ext>
              </a:extLst>
            </p:cNvPr>
            <p:cNvPicPr>
              <a:picLocks noChangeAspect="1"/>
            </p:cNvPicPr>
            <p:nvPr/>
          </p:nvPicPr>
          <p:blipFill>
            <a:blip r:embed="rId4"/>
            <a:stretch>
              <a:fillRect/>
            </a:stretch>
          </p:blipFill>
          <p:spPr>
            <a:xfrm>
              <a:off x="5757660" y="1186443"/>
              <a:ext cx="3463794" cy="1224000"/>
            </a:xfrm>
            <a:prstGeom prst="rect">
              <a:avLst/>
            </a:prstGeom>
            <a:ln w="3175">
              <a:solidFill>
                <a:schemeClr val="tx1"/>
              </a:solidFill>
            </a:ln>
          </p:spPr>
        </p:pic>
        <p:sp>
          <p:nvSpPr>
            <p:cNvPr id="49" name="Rectangle 48">
              <a:extLst>
                <a:ext uri="{FF2B5EF4-FFF2-40B4-BE49-F238E27FC236}">
                  <a16:creationId xmlns:a16="http://schemas.microsoft.com/office/drawing/2014/main" id="{6E058B01-0248-439C-AC24-09AD2D229B85}"/>
                </a:ext>
              </a:extLst>
            </p:cNvPr>
            <p:cNvSpPr/>
            <p:nvPr/>
          </p:nvSpPr>
          <p:spPr>
            <a:xfrm>
              <a:off x="7354667" y="1627530"/>
              <a:ext cx="357808" cy="286247"/>
            </a:xfrm>
            <a:prstGeom prst="rect">
              <a:avLst/>
            </a:prstGeom>
            <a:solidFill>
              <a:srgbClr val="D4DADC"/>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60" name="Oval 59">
            <a:extLst>
              <a:ext uri="{FF2B5EF4-FFF2-40B4-BE49-F238E27FC236}">
                <a16:creationId xmlns:a16="http://schemas.microsoft.com/office/drawing/2014/main" id="{45110B40-BC77-48EC-BCB5-F3A98CF5B1AD}"/>
              </a:ext>
            </a:extLst>
          </p:cNvPr>
          <p:cNvSpPr/>
          <p:nvPr/>
        </p:nvSpPr>
        <p:spPr>
          <a:xfrm>
            <a:off x="4599993" y="502374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6B615E9A-8207-42D4-B016-C1B29FDE64F9}"/>
              </a:ext>
            </a:extLst>
          </p:cNvPr>
          <p:cNvSpPr/>
          <p:nvPr/>
        </p:nvSpPr>
        <p:spPr>
          <a:xfrm>
            <a:off x="4517599" y="4942852"/>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E491120E-A921-449B-AF78-F99E217C4E37}"/>
              </a:ext>
            </a:extLst>
          </p:cNvPr>
          <p:cNvSpPr/>
          <p:nvPr/>
        </p:nvSpPr>
        <p:spPr>
          <a:xfrm>
            <a:off x="7845844" y="311293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Oval 63">
            <a:extLst>
              <a:ext uri="{FF2B5EF4-FFF2-40B4-BE49-F238E27FC236}">
                <a16:creationId xmlns:a16="http://schemas.microsoft.com/office/drawing/2014/main" id="{F7A0926C-B269-4D74-84E1-DA5800FDF529}"/>
              </a:ext>
            </a:extLst>
          </p:cNvPr>
          <p:cNvSpPr/>
          <p:nvPr/>
        </p:nvSpPr>
        <p:spPr>
          <a:xfrm>
            <a:off x="8458601" y="3399186"/>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EC1AE04A-BF85-4D29-9D7D-BBD96BB8527D}"/>
              </a:ext>
            </a:extLst>
          </p:cNvPr>
          <p:cNvSpPr/>
          <p:nvPr/>
        </p:nvSpPr>
        <p:spPr>
          <a:xfrm>
            <a:off x="8349770" y="331168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Arrow: Right 41">
            <a:extLst>
              <a:ext uri="{FF2B5EF4-FFF2-40B4-BE49-F238E27FC236}">
                <a16:creationId xmlns:a16="http://schemas.microsoft.com/office/drawing/2014/main" id="{BC6C9A69-348B-4509-AF40-CB17747CDE4A}"/>
              </a:ext>
            </a:extLst>
          </p:cNvPr>
          <p:cNvSpPr/>
          <p:nvPr/>
        </p:nvSpPr>
        <p:spPr>
          <a:xfrm rot="5400000">
            <a:off x="11051755" y="1372614"/>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BB5624EC-4AE8-43CC-BDD6-D0A07EB0A72C}"/>
              </a:ext>
            </a:extLst>
          </p:cNvPr>
          <p:cNvSpPr/>
          <p:nvPr/>
        </p:nvSpPr>
        <p:spPr>
          <a:xfrm>
            <a:off x="10991858" y="131074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C21D3319-1CE5-44DE-A0C8-E41077CC6E66}"/>
              </a:ext>
            </a:extLst>
          </p:cNvPr>
          <p:cNvSpPr/>
          <p:nvPr/>
        </p:nvSpPr>
        <p:spPr>
          <a:xfrm>
            <a:off x="10946328" y="1723994"/>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79BD4F52-78D9-4470-81B8-CEC86EB5F5B8}"/>
              </a:ext>
            </a:extLst>
          </p:cNvPr>
          <p:cNvSpPr/>
          <p:nvPr/>
        </p:nvSpPr>
        <p:spPr>
          <a:xfrm>
            <a:off x="10836410" y="1681784"/>
            <a:ext cx="357808" cy="215062"/>
          </a:xfrm>
          <a:prstGeom prst="rect">
            <a:avLst/>
          </a:prstGeom>
          <a:solidFill>
            <a:srgbClr val="FCFC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850143" y="2543145"/>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707200" y="2534323"/>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787672" y="2158997"/>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735759" y="210471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Slide Number Placeholder 4">
            <a:extLst>
              <a:ext uri="{FF2B5EF4-FFF2-40B4-BE49-F238E27FC236}">
                <a16:creationId xmlns:a16="http://schemas.microsoft.com/office/drawing/2014/main" id="{57B59A48-522A-4843-93BF-EEE1093BD2E6}"/>
              </a:ext>
            </a:extLst>
          </p:cNvPr>
          <p:cNvSpPr>
            <a:spLocks noGrp="1"/>
          </p:cNvSpPr>
          <p:nvPr>
            <p:ph type="sldNum" sz="quarter" idx="12"/>
          </p:nvPr>
        </p:nvSpPr>
        <p:spPr>
          <a:xfrm>
            <a:off x="11465866" y="6011578"/>
            <a:ext cx="764215" cy="365125"/>
          </a:xfrm>
        </p:spPr>
        <p:txBody>
          <a:bodyPr/>
          <a:lstStyle/>
          <a:p>
            <a:fld id="{6D22F896-40B5-4ADD-8801-0D06FADFA095}" type="slidenum">
              <a:rPr lang="en-US" smtClean="0"/>
              <a:t>4</a:t>
            </a:fld>
            <a:endParaRPr lang="en-US" dirty="0"/>
          </a:p>
        </p:txBody>
      </p:sp>
      <p:pic>
        <p:nvPicPr>
          <p:cNvPr id="12" name="Picture 11">
            <a:extLst>
              <a:ext uri="{FF2B5EF4-FFF2-40B4-BE49-F238E27FC236}">
                <a16:creationId xmlns:a16="http://schemas.microsoft.com/office/drawing/2014/main" id="{1B86E4BF-AB69-4115-BC7B-CDC72E7E2A90}"/>
              </a:ext>
            </a:extLst>
          </p:cNvPr>
          <p:cNvPicPr>
            <a:picLocks noChangeAspect="1"/>
          </p:cNvPicPr>
          <p:nvPr/>
        </p:nvPicPr>
        <p:blipFill>
          <a:blip r:embed="rId5"/>
          <a:stretch>
            <a:fillRect/>
          </a:stretch>
        </p:blipFill>
        <p:spPr>
          <a:xfrm>
            <a:off x="2638426" y="1944842"/>
            <a:ext cx="1681452" cy="466725"/>
          </a:xfrm>
          <a:prstGeom prst="rect">
            <a:avLst/>
          </a:prstGeom>
          <a:ln w="3175">
            <a:solidFill>
              <a:schemeClr val="tx1"/>
            </a:solidFill>
          </a:ln>
        </p:spPr>
      </p:pic>
      <p:pic>
        <p:nvPicPr>
          <p:cNvPr id="8" name="Picture 7">
            <a:extLst>
              <a:ext uri="{FF2B5EF4-FFF2-40B4-BE49-F238E27FC236}">
                <a16:creationId xmlns:a16="http://schemas.microsoft.com/office/drawing/2014/main" id="{8EC66AE3-2F5F-446D-911B-BB6DB840BC43}"/>
              </a:ext>
            </a:extLst>
          </p:cNvPr>
          <p:cNvPicPr>
            <a:picLocks noChangeAspect="1"/>
          </p:cNvPicPr>
          <p:nvPr/>
        </p:nvPicPr>
        <p:blipFill>
          <a:blip r:embed="rId6"/>
          <a:stretch>
            <a:fillRect/>
          </a:stretch>
        </p:blipFill>
        <p:spPr>
          <a:xfrm>
            <a:off x="4303976" y="1186443"/>
            <a:ext cx="1431300" cy="1225124"/>
          </a:xfrm>
          <a:prstGeom prst="rect">
            <a:avLst/>
          </a:prstGeom>
          <a:ln w="3175">
            <a:solidFill>
              <a:schemeClr val="tx1"/>
            </a:solidFill>
          </a:ln>
        </p:spPr>
      </p:pic>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ctr"/>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pic>
        <p:nvPicPr>
          <p:cNvPr id="17" name="Picture 16">
            <a:extLst>
              <a:ext uri="{FF2B5EF4-FFF2-40B4-BE49-F238E27FC236}">
                <a16:creationId xmlns:a16="http://schemas.microsoft.com/office/drawing/2014/main" id="{471E5D75-0F06-441B-83C2-31912C8AB52C}"/>
              </a:ext>
            </a:extLst>
          </p:cNvPr>
          <p:cNvPicPr>
            <a:picLocks noChangeAspect="1"/>
          </p:cNvPicPr>
          <p:nvPr/>
        </p:nvPicPr>
        <p:blipFill>
          <a:blip r:embed="rId7"/>
          <a:stretch>
            <a:fillRect/>
          </a:stretch>
        </p:blipFill>
        <p:spPr>
          <a:xfrm>
            <a:off x="2651316" y="2498127"/>
            <a:ext cx="1641206" cy="500357"/>
          </a:xfrm>
          <a:prstGeom prst="rect">
            <a:avLst/>
          </a:prstGeom>
          <a:ln w="3175">
            <a:solidFill>
              <a:schemeClr val="tx1"/>
            </a:solidFill>
          </a:ln>
        </p:spPr>
      </p:pic>
      <p:pic>
        <p:nvPicPr>
          <p:cNvPr id="9" name="Picture 8">
            <a:extLst>
              <a:ext uri="{FF2B5EF4-FFF2-40B4-BE49-F238E27FC236}">
                <a16:creationId xmlns:a16="http://schemas.microsoft.com/office/drawing/2014/main" id="{22719F92-E32C-4365-B458-F6ECA401CF04}"/>
              </a:ext>
            </a:extLst>
          </p:cNvPr>
          <p:cNvPicPr>
            <a:picLocks noChangeAspect="1"/>
          </p:cNvPicPr>
          <p:nvPr/>
        </p:nvPicPr>
        <p:blipFill>
          <a:blip r:embed="rId8"/>
          <a:stretch>
            <a:fillRect/>
          </a:stretch>
        </p:blipFill>
        <p:spPr>
          <a:xfrm>
            <a:off x="2651003" y="3248714"/>
            <a:ext cx="2333190" cy="1619222"/>
          </a:xfrm>
          <a:prstGeom prst="rect">
            <a:avLst/>
          </a:prstGeom>
          <a:ln w="3175">
            <a:solidFill>
              <a:schemeClr val="tx1"/>
            </a:solidFill>
          </a:ln>
        </p:spPr>
      </p:pic>
      <p:pic>
        <p:nvPicPr>
          <p:cNvPr id="10" name="Picture 9">
            <a:extLst>
              <a:ext uri="{FF2B5EF4-FFF2-40B4-BE49-F238E27FC236}">
                <a16:creationId xmlns:a16="http://schemas.microsoft.com/office/drawing/2014/main" id="{F16F067E-CC2C-44A6-B111-696FC38CFD4D}"/>
              </a:ext>
            </a:extLst>
          </p:cNvPr>
          <p:cNvPicPr>
            <a:picLocks noChangeAspect="1"/>
          </p:cNvPicPr>
          <p:nvPr/>
        </p:nvPicPr>
        <p:blipFill>
          <a:blip r:embed="rId9"/>
          <a:stretch>
            <a:fillRect/>
          </a:stretch>
        </p:blipFill>
        <p:spPr>
          <a:xfrm>
            <a:off x="9316777" y="2117689"/>
            <a:ext cx="2428555" cy="888837"/>
          </a:xfrm>
          <a:prstGeom prst="rect">
            <a:avLst/>
          </a:prstGeom>
          <a:ln w="3175">
            <a:solidFill>
              <a:schemeClr val="tx1"/>
            </a:solidFill>
          </a:ln>
        </p:spPr>
      </p:pic>
      <p:grpSp>
        <p:nvGrpSpPr>
          <p:cNvPr id="11" name="Group 10">
            <a:extLst>
              <a:ext uri="{FF2B5EF4-FFF2-40B4-BE49-F238E27FC236}">
                <a16:creationId xmlns:a16="http://schemas.microsoft.com/office/drawing/2014/main" id="{2A0A3A9E-E549-42D1-81B6-4CF0555F6C70}"/>
              </a:ext>
            </a:extLst>
          </p:cNvPr>
          <p:cNvGrpSpPr/>
          <p:nvPr/>
        </p:nvGrpSpPr>
        <p:grpSpPr>
          <a:xfrm>
            <a:off x="5128256" y="2890713"/>
            <a:ext cx="4093200" cy="834736"/>
            <a:chOff x="5128254" y="2890713"/>
            <a:chExt cx="4093200" cy="834736"/>
          </a:xfrm>
          <a:solidFill>
            <a:srgbClr val="F4F4F4"/>
          </a:solidFill>
        </p:grpSpPr>
        <p:sp>
          <p:nvSpPr>
            <p:cNvPr id="57" name="TextBox 56">
              <a:extLst>
                <a:ext uri="{FF2B5EF4-FFF2-40B4-BE49-F238E27FC236}">
                  <a16:creationId xmlns:a16="http://schemas.microsoft.com/office/drawing/2014/main" id="{E489FEDA-D245-4088-A3BD-CE12131D5439}"/>
                </a:ext>
              </a:extLst>
            </p:cNvPr>
            <p:cNvSpPr txBox="1"/>
            <p:nvPr/>
          </p:nvSpPr>
          <p:spPr>
            <a:xfrm>
              <a:off x="5128254" y="3140674"/>
              <a:ext cx="4093200" cy="584775"/>
            </a:xfrm>
            <a:prstGeom prst="rect">
              <a:avLst/>
            </a:prstGeom>
            <a:solidFill>
              <a:srgbClr val="F5F5F5"/>
            </a:solidFill>
            <a:ln w="3175">
              <a:solidFill>
                <a:schemeClr val="tx1"/>
              </a:solidFill>
            </a:ln>
          </p:spPr>
          <p:txBody>
            <a:bodyPr wrap="square" rtlCol="0">
              <a:spAutoFit/>
            </a:bodyPr>
            <a:lstStyle/>
            <a:p>
              <a:r>
                <a:rPr lang="en-AU" sz="800">
                  <a:solidFill>
                    <a:schemeClr val="accent2">
                      <a:lumMod val="50000"/>
                    </a:schemeClr>
                  </a:solidFill>
                </a:rPr>
                <a:t>gopath/src/github.com/nci/gsky/ows.go:179:</a:t>
              </a:r>
              <a:br>
                <a:rPr lang="en-AU" sz="800">
                  <a:solidFill>
                    <a:schemeClr val="accent2">
                      <a:lumMod val="50000"/>
                    </a:schemeClr>
                  </a:solidFill>
                </a:rPr>
              </a:br>
              <a:r>
                <a:rPr lang="en-AU" sz="800"/>
                <a:t>case </a:t>
              </a:r>
              <a:r>
                <a:rPr lang="en-GB" sz="800" i="1">
                  <a:latin typeface="Calibri" panose="020F0502020204030204" pitchFamily="34" charset="0"/>
                  <a:cs typeface="Calibri" panose="020F0502020204030204" pitchFamily="34" charset="0"/>
                </a:rPr>
                <a:t>GetCapabilities:</a:t>
              </a:r>
              <a:endParaRPr lang="en-AU" sz="600"/>
            </a:p>
            <a:p>
              <a:r>
                <a:rPr lang="en-US" sz="800"/>
                <a:t>	utils.ExecuteWriteTemplateFile(w, conf, 	utils.DataDir+"/templates/WMS_GetCapabilities.tpl")</a:t>
              </a:r>
              <a:endParaRPr lang="en-AU" sz="700"/>
            </a:p>
          </p:txBody>
        </p:sp>
        <p:sp>
          <p:nvSpPr>
            <p:cNvPr id="59" name="TextBox 58">
              <a:extLst>
                <a:ext uri="{FF2B5EF4-FFF2-40B4-BE49-F238E27FC236}">
                  <a16:creationId xmlns:a16="http://schemas.microsoft.com/office/drawing/2014/main" id="{60A2F489-D853-40E1-943B-F8205FC4FCC2}"/>
                </a:ext>
              </a:extLst>
            </p:cNvPr>
            <p:cNvSpPr txBox="1"/>
            <p:nvPr/>
          </p:nvSpPr>
          <p:spPr>
            <a:xfrm>
              <a:off x="5128254" y="2890713"/>
              <a:ext cx="4093200" cy="200055"/>
            </a:xfrm>
            <a:prstGeom prst="rect">
              <a:avLst/>
            </a:prstGeom>
            <a:solidFill>
              <a:srgbClr val="F8F8F8"/>
            </a:solidFill>
            <a:ln w="3175">
              <a:solidFill>
                <a:schemeClr val="tx1"/>
              </a:solidFill>
            </a:ln>
          </p:spPr>
          <p:txBody>
            <a:bodyPr wrap="square" rtlCol="0">
              <a:spAutoFit/>
            </a:bodyPr>
            <a:lstStyle/>
            <a:p>
              <a:r>
                <a:rPr lang="en-AU" sz="700"/>
                <a:t>http://130.56.242.15/ows/geoglam?service=WMS&amp;request=GetCapabilities&amp;version=1.3.0&amp;tiled=true</a:t>
              </a:r>
            </a:p>
          </p:txBody>
        </p:sp>
      </p:grpSp>
      <p:sp>
        <p:nvSpPr>
          <p:cNvPr id="58" name="TextBox 57">
            <a:extLst>
              <a:ext uri="{FF2B5EF4-FFF2-40B4-BE49-F238E27FC236}">
                <a16:creationId xmlns:a16="http://schemas.microsoft.com/office/drawing/2014/main" id="{CCCB01BB-F67C-4738-A540-03E062AE6093}"/>
              </a:ext>
            </a:extLst>
          </p:cNvPr>
          <p:cNvSpPr txBox="1"/>
          <p:nvPr/>
        </p:nvSpPr>
        <p:spPr>
          <a:xfrm>
            <a:off x="5128254" y="3780500"/>
            <a:ext cx="4093200" cy="1077218"/>
          </a:xfrm>
          <a:prstGeom prst="rect">
            <a:avLst/>
          </a:prstGeom>
          <a:solidFill>
            <a:srgbClr val="EDEDED"/>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/TerriaMap/build/TerriaJS/build/TerriaJS-specs.js:44818:</a:t>
            </a:r>
            <a:endParaRPr lang="en-AU" sz="600">
              <a:solidFill>
                <a:schemeClr val="bg2">
                  <a:lumMod val="50000"/>
                </a:schemeClr>
              </a:solidFill>
            </a:endParaRPr>
          </a:p>
          <a:p>
            <a:r>
              <a:rPr lang="en-AU" sz="800"/>
              <a:t>layerTitles: {</a:t>
            </a:r>
          </a:p>
          <a:p>
            <a:r>
              <a:rPr lang="en-AU" sz="800"/>
              <a:t>        get: function get() {</a:t>
            </a:r>
          </a:p>
          <a:p>
            <a:r>
              <a:rPr lang="en-AU" sz="800"/>
              <a:t>                return this._allLayersInRawMetadata.map(function (layer) {</a:t>
            </a:r>
          </a:p>
          <a:p>
            <a:r>
              <a:rPr lang="en-AU" sz="800"/>
              <a:t>                return layer.Title || layer.Name;</a:t>
            </a:r>
          </a:p>
          <a:p>
            <a:r>
              <a:rPr lang="en-AU" sz="800"/>
              <a:t>            });</a:t>
            </a:r>
          </a:p>
          <a:p>
            <a:r>
              <a:rPr lang="en-AU" sz="800"/>
              <a:t>        }</a:t>
            </a:r>
          </a:p>
          <a:p>
            <a:r>
              <a:rPr lang="en-AU" sz="800"/>
              <a:t>    }</a:t>
            </a:r>
          </a:p>
        </p:txBody>
      </p:sp>
      <p:sp>
        <p:nvSpPr>
          <p:cNvPr id="34" name="Rectangle: Rounded Corners 33">
            <a:extLst>
              <a:ext uri="{FF2B5EF4-FFF2-40B4-BE49-F238E27FC236}">
                <a16:creationId xmlns:a16="http://schemas.microsoft.com/office/drawing/2014/main" id="{2266694A-27D6-4E30-9820-62812E41759C}"/>
              </a:ext>
            </a:extLst>
          </p:cNvPr>
          <p:cNvSpPr/>
          <p:nvPr/>
        </p:nvSpPr>
        <p:spPr>
          <a:xfrm>
            <a:off x="9744020" y="1181262"/>
            <a:ext cx="1018058" cy="462629"/>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Calibri" panose="020F0502020204030204" pitchFamily="34" charset="0"/>
                <a:cs typeface="Calibri" panose="020F0502020204030204" pitchFamily="34" charset="0"/>
              </a:rPr>
              <a:t>Next Slide</a:t>
            </a:r>
            <a:endParaRPr lang="en-AU" sz="1400">
              <a:solidFill>
                <a:schemeClr val="tx1"/>
              </a:solidFill>
              <a:latin typeface="Calibri" panose="020F0502020204030204" pitchFamily="34" charset="0"/>
              <a:cs typeface="Calibri" panose="020F0502020204030204" pitchFamily="34" charset="0"/>
            </a:endParaRPr>
          </a:p>
        </p:txBody>
      </p:sp>
      <p:sp>
        <p:nvSpPr>
          <p:cNvPr id="70" name="Rectangle: Rounded Corners 69">
            <a:extLst>
              <a:ext uri="{FF2B5EF4-FFF2-40B4-BE49-F238E27FC236}">
                <a16:creationId xmlns:a16="http://schemas.microsoft.com/office/drawing/2014/main" id="{F168AD6A-B41C-4FE5-BAA4-57A92232058B}"/>
              </a:ext>
            </a:extLst>
          </p:cNvPr>
          <p:cNvSpPr/>
          <p:nvPr/>
        </p:nvSpPr>
        <p:spPr>
          <a:xfrm>
            <a:off x="2895089" y="1711626"/>
            <a:ext cx="948100"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data</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6" name="Rectangle: Rounded Corners 75">
            <a:extLst>
              <a:ext uri="{FF2B5EF4-FFF2-40B4-BE49-F238E27FC236}">
                <a16:creationId xmlns:a16="http://schemas.microsoft.com/office/drawing/2014/main" id="{0E0694EE-E5B5-49FD-BE4C-2E3DB0AA461E}"/>
              </a:ext>
            </a:extLst>
          </p:cNvPr>
          <p:cNvSpPr/>
          <p:nvPr/>
        </p:nvSpPr>
        <p:spPr>
          <a:xfrm>
            <a:off x="3648387" y="2088357"/>
            <a:ext cx="621818" cy="198372"/>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My Data</a:t>
            </a:r>
            <a:endParaRPr lang="en-AU" sz="11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7" name="Rectangle: Rounded Corners 76">
            <a:extLst>
              <a:ext uri="{FF2B5EF4-FFF2-40B4-BE49-F238E27FC236}">
                <a16:creationId xmlns:a16="http://schemas.microsoft.com/office/drawing/2014/main" id="{493B5239-21FA-4670-B778-3E1DC99EBE67}"/>
              </a:ext>
            </a:extLst>
          </p:cNvPr>
          <p:cNvSpPr/>
          <p:nvPr/>
        </p:nvSpPr>
        <p:spPr>
          <a:xfrm>
            <a:off x="3472275" y="2611950"/>
            <a:ext cx="797880" cy="198372"/>
          </a:xfrm>
          <a:prstGeom prst="roundRect">
            <a:avLst/>
          </a:prstGeom>
          <a:solidFill>
            <a:srgbClr val="F6F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Web Data</a:t>
            </a:r>
            <a:endParaRPr lang="en-AU" sz="12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8" name="Rectangle: Rounded Corners 77">
            <a:extLst>
              <a:ext uri="{FF2B5EF4-FFF2-40B4-BE49-F238E27FC236}">
                <a16:creationId xmlns:a16="http://schemas.microsoft.com/office/drawing/2014/main" id="{C519597C-814B-4E44-96BA-700A38DA411A}"/>
              </a:ext>
            </a:extLst>
          </p:cNvPr>
          <p:cNvSpPr/>
          <p:nvPr/>
        </p:nvSpPr>
        <p:spPr>
          <a:xfrm>
            <a:off x="4490807" y="4536792"/>
            <a:ext cx="467181" cy="264033"/>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a:t>
            </a:r>
            <a:endParaRPr lang="en-AU" sz="105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9" name="Rectangle: Rounded Corners 78">
            <a:extLst>
              <a:ext uri="{FF2B5EF4-FFF2-40B4-BE49-F238E27FC236}">
                <a16:creationId xmlns:a16="http://schemas.microsoft.com/office/drawing/2014/main" id="{8AD4BE8E-FE7E-4ACF-B7F4-549F4271FCDD}"/>
              </a:ext>
            </a:extLst>
          </p:cNvPr>
          <p:cNvSpPr/>
          <p:nvPr/>
        </p:nvSpPr>
        <p:spPr>
          <a:xfrm>
            <a:off x="7822596" y="1230046"/>
            <a:ext cx="1388113" cy="252000"/>
          </a:xfrm>
          <a:prstGeom prst="roundRect">
            <a:avLst/>
          </a:prstGeom>
          <a:solidFill>
            <a:srgbClr val="08A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Add to the map</a:t>
            </a:r>
            <a:endParaRPr lang="en-AU" sz="1400" b="1">
              <a:solidFill>
                <a:srgbClr val="FFC00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0" name="Rectangle: Rounded Corners 79">
            <a:extLst>
              <a:ext uri="{FF2B5EF4-FFF2-40B4-BE49-F238E27FC236}">
                <a16:creationId xmlns:a16="http://schemas.microsoft.com/office/drawing/2014/main" id="{EC961210-4A22-413B-A48A-1E605976DCC8}"/>
              </a:ext>
            </a:extLst>
          </p:cNvPr>
          <p:cNvSpPr/>
          <p:nvPr/>
        </p:nvSpPr>
        <p:spPr>
          <a:xfrm>
            <a:off x="9634207" y="2391799"/>
            <a:ext cx="2032336" cy="198372"/>
          </a:xfrm>
          <a:prstGeom prst="round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GEOGLAM Anomaly Fractional Cover C6</a:t>
            </a:r>
            <a:endParaRPr lang="en-AU" sz="800">
              <a:solidFill>
                <a:srgbClr val="00206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mc:AlternateContent xmlns:mc="http://schemas.openxmlformats.org/markup-compatibility/2006">
        <mc:Choice xmlns:am3d="http://schemas.microsoft.com/office/drawing/2017/model3d" Requires="am3d">
          <p:graphicFrame>
            <p:nvGraphicFramePr>
              <p:cNvPr id="6" name="3D Model 5" descr="Female bust 2">
                <a:extLst>
                  <a:ext uri="{FF2B5EF4-FFF2-40B4-BE49-F238E27FC236}">
                    <a16:creationId xmlns:a16="http://schemas.microsoft.com/office/drawing/2014/main" id="{8069039A-FF0F-4571-AA86-AFDBCD2995E1}"/>
                  </a:ext>
                </a:extLst>
              </p:cNvPr>
              <p:cNvGraphicFramePr>
                <a:graphicFrameLocks noChangeAspect="1"/>
              </p:cNvGraphicFramePr>
              <p:nvPr>
                <p:extLst>
                  <p:ext uri="{D42A27DB-BD31-4B8C-83A1-F6EECF244321}">
                    <p14:modId xmlns:p14="http://schemas.microsoft.com/office/powerpoint/2010/main" val="4119890174"/>
                  </p:ext>
                </p:extLst>
              </p:nvPr>
            </p:nvGraphicFramePr>
            <p:xfrm>
              <a:off x="-9600" y="687997"/>
              <a:ext cx="2428555" cy="4694909"/>
            </p:xfrm>
            <a:graphic>
              <a:graphicData uri="http://schemas.microsoft.com/office/drawing/2017/model3d">
                <am3d:model3d r:embed="rId10">
                  <am3d:spPr>
                    <a:xfrm>
                      <a:off x="0" y="0"/>
                      <a:ext cx="2428555" cy="4694909"/>
                    </a:xfrm>
                    <a:prstGeom prst="rect">
                      <a:avLst/>
                    </a:prstGeom>
                  </am3d:spPr>
                  <am3d:camera>
                    <am3d:pos x="0" y="0" z="56946340"/>
                    <am3d:up dx="0" dy="36000000" dz="0"/>
                    <am3d:lookAt x="0" y="0" z="0"/>
                    <am3d:perspective fov="2700000"/>
                  </am3d:camera>
                  <am3d:trans>
                    <am3d:meterPerModelUnit n="83668" d="1000000"/>
                    <am3d:preTrans dx="-1854" dy="-17999957" dz="-1431"/>
                    <am3d:scale>
                      <am3d:sx n="1000000" d="1000000"/>
                      <am3d:sy n="1000000" d="1000000"/>
                      <am3d:sz n="1000000" d="1000000"/>
                    </am3d:scale>
                    <am3d:rot ax="-38010" ay="562474" az="-6192"/>
                    <am3d:postTrans dx="0" dy="0" dz="0"/>
                  </am3d:trans>
                  <am3d:attrSrcUrl r:id="rId11"/>
                  <am3d:raster rName="Office3DRenderer" rVer="16.0.8326">
                    <am3d:blip r:embed="rId12"/>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Female bust 2">
                <a:extLst>
                  <a:ext uri="{FF2B5EF4-FFF2-40B4-BE49-F238E27FC236}">
                    <a16:creationId xmlns:a16="http://schemas.microsoft.com/office/drawing/2014/main" id="{8069039A-FF0F-4571-AA86-AFDBCD2995E1}"/>
                  </a:ext>
                </a:extLst>
              </p:cNvPr>
              <p:cNvPicPr>
                <a:picLocks noGrp="1" noRot="1" noChangeAspect="1" noMove="1" noResize="1" noEditPoints="1" noAdjustHandles="1" noChangeArrowheads="1" noChangeShapeType="1" noCrop="1"/>
              </p:cNvPicPr>
              <p:nvPr/>
            </p:nvPicPr>
            <p:blipFill>
              <a:blip r:embed="rId12"/>
              <a:stretch>
                <a:fillRect/>
              </a:stretch>
            </p:blipFill>
            <p:spPr>
              <a:xfrm>
                <a:off x="-9600" y="687997"/>
                <a:ext cx="2428555" cy="4694909"/>
              </a:xfrm>
              <a:prstGeom prst="rect">
                <a:avLst/>
              </a:prstGeom>
            </p:spPr>
          </p:pic>
        </mc:Fallback>
      </mc:AlternateContent>
      <p:sp>
        <p:nvSpPr>
          <p:cNvPr id="2" name="TextBox 1">
            <a:extLst>
              <a:ext uri="{FF2B5EF4-FFF2-40B4-BE49-F238E27FC236}">
                <a16:creationId xmlns:a16="http://schemas.microsoft.com/office/drawing/2014/main" id="{90F7AC02-5CF7-4844-9F66-88E3A38320BC}"/>
              </a:ext>
            </a:extLst>
          </p:cNvPr>
          <p:cNvSpPr txBox="1"/>
          <p:nvPr/>
        </p:nvSpPr>
        <p:spPr>
          <a:xfrm>
            <a:off x="5128254" y="2502253"/>
            <a:ext cx="4093200" cy="338554"/>
          </a:xfrm>
          <a:prstGeom prst="rect">
            <a:avLst/>
          </a:prstGeom>
          <a:solidFill>
            <a:srgbClr val="F9F9F9"/>
          </a:solidFill>
          <a:ln w="3175">
            <a:solidFill>
              <a:schemeClr val="tx1"/>
            </a:solidFill>
          </a:ln>
        </p:spPr>
        <p:txBody>
          <a:bodyPr wrap="square" rtlCol="0">
            <a:spAutoFit/>
          </a:bodyPr>
          <a:lstStyle/>
          <a:p>
            <a:r>
              <a:rPr lang="en-AU" sz="800">
                <a:solidFill>
                  <a:schemeClr val="bg2">
                    <a:lumMod val="50000"/>
                  </a:schemeClr>
                </a:solidFill>
              </a:rPr>
              <a:t>/TerriaMap/build/TerriaJS/build/TerriaJS-specs.js:44667:</a:t>
            </a:r>
            <a:endParaRPr lang="en-AU" sz="600">
              <a:solidFill>
                <a:schemeClr val="bg2">
                  <a:lumMod val="50000"/>
                </a:schemeClr>
              </a:solidFill>
            </a:endParaRPr>
          </a:p>
          <a:p>
            <a:r>
              <a:rPr lang="en-US" sz="800"/>
              <a:t>return cleanUrl(this.url) + '?service=WMS&amp;version=1.3.0&amp;request=GetCapabilities';</a:t>
            </a:r>
            <a:endParaRPr lang="en-AU" sz="700"/>
          </a:p>
        </p:txBody>
      </p:sp>
    </p:spTree>
    <p:custDataLst>
      <p:tags r:id="rId1"/>
    </p:custDataLst>
    <p:extLst>
      <p:ext uri="{BB962C8B-B14F-4D97-AF65-F5344CB8AC3E}">
        <p14:creationId xmlns:p14="http://schemas.microsoft.com/office/powerpoint/2010/main" val="2009690148"/>
      </p:ext>
    </p:extLst>
  </p:cSld>
  <p:clrMapOvr>
    <a:masterClrMapping/>
  </p:clrMapOvr>
  <mc:AlternateContent xmlns:mc="http://schemas.openxmlformats.org/markup-compatibility/2006">
    <mc:Choice xmlns:p14="http://schemas.microsoft.com/office/powerpoint/2010/main" Requires="p14">
      <p:transition spd="slow" p14:dur="2000" advTm="88361"/>
    </mc:Choice>
    <mc:Fallback>
      <p:transition spd="slow" advTm="8836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6"/>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3.33333E-6 L 0.10677 -0.03032 " pathEditMode="relative" rAng="0" ptsTypes="AA">
                                      <p:cBhvr>
                                        <p:cTn id="10" dur="2000" fill="hold"/>
                                        <p:tgtEl>
                                          <p:spTgt spid="14"/>
                                        </p:tgtEl>
                                        <p:attrNameLst>
                                          <p:attrName>ppt_x</p:attrName>
                                          <p:attrName>ppt_y</p:attrName>
                                        </p:attrNameLst>
                                      </p:cBhvr>
                                      <p:rCtr x="5169" y="-1528"/>
                                    </p:animMotion>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000"/>
                                        <p:tgtEl>
                                          <p:spTgt spid="70"/>
                                        </p:tgtEl>
                                      </p:cBhvr>
                                    </p:animEffect>
                                    <p:anim calcmode="lin" valueType="num">
                                      <p:cBhvr>
                                        <p:cTn id="16" dur="2000" fill="hold"/>
                                        <p:tgtEl>
                                          <p:spTgt spid="70"/>
                                        </p:tgtEl>
                                        <p:attrNameLst>
                                          <p:attrName>ppt_w</p:attrName>
                                        </p:attrNameLst>
                                      </p:cBhvr>
                                      <p:tavLst>
                                        <p:tav tm="0" fmla="#ppt_w*sin(2.5*pi*$)">
                                          <p:val>
                                            <p:fltVal val="0"/>
                                          </p:val>
                                        </p:tav>
                                        <p:tav tm="100000">
                                          <p:val>
                                            <p:fltVal val="1"/>
                                          </p:val>
                                        </p:tav>
                                      </p:tavLst>
                                    </p:anim>
                                    <p:anim calcmode="lin" valueType="num">
                                      <p:cBhvr>
                                        <p:cTn id="17" dur="2000" fill="hold"/>
                                        <p:tgtEl>
                                          <p:spTgt spid="70"/>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45" presetClass="entr" presetSubtype="0" fill="hold" grpId="0"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2000"/>
                                        <p:tgtEl>
                                          <p:spTgt spid="76"/>
                                        </p:tgtEl>
                                      </p:cBhvr>
                                    </p:animEffect>
                                    <p:anim calcmode="lin" valueType="num">
                                      <p:cBhvr>
                                        <p:cTn id="31" dur="2000" fill="hold"/>
                                        <p:tgtEl>
                                          <p:spTgt spid="76"/>
                                        </p:tgtEl>
                                        <p:attrNameLst>
                                          <p:attrName>ppt_w</p:attrName>
                                        </p:attrNameLst>
                                      </p:cBhvr>
                                      <p:tavLst>
                                        <p:tav tm="0" fmla="#ppt_w*sin(2.5*pi*$)">
                                          <p:val>
                                            <p:fltVal val="0"/>
                                          </p:val>
                                        </p:tav>
                                        <p:tav tm="100000">
                                          <p:val>
                                            <p:fltVal val="1"/>
                                          </p:val>
                                        </p:tav>
                                      </p:tavLst>
                                    </p:anim>
                                    <p:anim calcmode="lin" valueType="num">
                                      <p:cBhvr>
                                        <p:cTn id="32" dur="2000" fill="hold"/>
                                        <p:tgtEl>
                                          <p:spTgt spid="76"/>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4.16667E-6 7.40741E-7 L -4.16667E-6 0.05694 " pathEditMode="relative" rAng="0" ptsTypes="AA">
                                      <p:cBhvr>
                                        <p:cTn id="36" dur="2000" fill="hold"/>
                                        <p:tgtEl>
                                          <p:spTgt spid="21"/>
                                        </p:tgtEl>
                                        <p:attrNameLst>
                                          <p:attrName>ppt_x</p:attrName>
                                          <p:attrName>ppt_y</p:attrName>
                                        </p:attrNameLst>
                                      </p:cBhvr>
                                      <p:rCtr x="0" y="2847"/>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45" presetClass="entr" presetSubtype="0" fill="hold" grpId="0" nodeType="clickEffect">
                                  <p:stCondLst>
                                    <p:cond delay="0"/>
                                  </p:stCondLst>
                                  <p:childTnLst>
                                    <p:set>
                                      <p:cBhvr>
                                        <p:cTn id="45" dur="1" fill="hold">
                                          <p:stCondLst>
                                            <p:cond delay="0"/>
                                          </p:stCondLst>
                                        </p:cTn>
                                        <p:tgtEl>
                                          <p:spTgt spid="77"/>
                                        </p:tgtEl>
                                        <p:attrNameLst>
                                          <p:attrName>style.visibility</p:attrName>
                                        </p:attrNameLst>
                                      </p:cBhvr>
                                      <p:to>
                                        <p:strVal val="visible"/>
                                      </p:to>
                                    </p:set>
                                    <p:animEffect transition="in" filter="fade">
                                      <p:cBhvr>
                                        <p:cTn id="46" dur="2000"/>
                                        <p:tgtEl>
                                          <p:spTgt spid="77"/>
                                        </p:tgtEl>
                                      </p:cBhvr>
                                    </p:animEffect>
                                    <p:anim calcmode="lin" valueType="num">
                                      <p:cBhvr>
                                        <p:cTn id="47" dur="2000" fill="hold"/>
                                        <p:tgtEl>
                                          <p:spTgt spid="77"/>
                                        </p:tgtEl>
                                        <p:attrNameLst>
                                          <p:attrName>ppt_w</p:attrName>
                                        </p:attrNameLst>
                                      </p:cBhvr>
                                      <p:tavLst>
                                        <p:tav tm="0" fmla="#ppt_w*sin(2.5*pi*$)">
                                          <p:val>
                                            <p:fltVal val="0"/>
                                          </p:val>
                                        </p:tav>
                                        <p:tav tm="100000">
                                          <p:val>
                                            <p:fltVal val="1"/>
                                          </p:val>
                                        </p:tav>
                                      </p:tavLst>
                                    </p:anim>
                                    <p:anim calcmode="lin" valueType="num">
                                      <p:cBhvr>
                                        <p:cTn id="48" dur="2000" fill="hold"/>
                                        <p:tgtEl>
                                          <p:spTgt spid="77"/>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grpId="0" nodeType="clickEffect">
                                  <p:stCondLst>
                                    <p:cond delay="0"/>
                                  </p:stCondLst>
                                  <p:childTnLst>
                                    <p:animMotion origin="layout" path="M -4.16667E-6 2.22222E-6 L -4.16667E-6 0.13981 " pathEditMode="relative" rAng="0" ptsTypes="AA">
                                      <p:cBhvr>
                                        <p:cTn id="52" dur="2000" fill="hold"/>
                                        <p:tgtEl>
                                          <p:spTgt spid="25"/>
                                        </p:tgtEl>
                                        <p:attrNameLst>
                                          <p:attrName>ppt_x</p:attrName>
                                          <p:attrName>ppt_y</p:attrName>
                                        </p:attrNameLst>
                                      </p:cBhvr>
                                      <p:rCtr x="0" y="6991"/>
                                    </p:animMotion>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45" presetClass="entr" presetSubtype="0" fill="hold" grpId="0"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2000"/>
                                        <p:tgtEl>
                                          <p:spTgt spid="78"/>
                                        </p:tgtEl>
                                      </p:cBhvr>
                                    </p:animEffect>
                                    <p:anim calcmode="lin" valueType="num">
                                      <p:cBhvr>
                                        <p:cTn id="63" dur="2000" fill="hold"/>
                                        <p:tgtEl>
                                          <p:spTgt spid="78"/>
                                        </p:tgtEl>
                                        <p:attrNameLst>
                                          <p:attrName>ppt_w</p:attrName>
                                        </p:attrNameLst>
                                      </p:cBhvr>
                                      <p:tavLst>
                                        <p:tav tm="0" fmla="#ppt_w*sin(2.5*pi*$)">
                                          <p:val>
                                            <p:fltVal val="0"/>
                                          </p:val>
                                        </p:tav>
                                        <p:tav tm="100000">
                                          <p:val>
                                            <p:fltVal val="1"/>
                                          </p:val>
                                        </p:tav>
                                      </p:tavLst>
                                    </p:anim>
                                    <p:anim calcmode="lin" valueType="num">
                                      <p:cBhvr>
                                        <p:cTn id="64" dur="2000" fill="hold"/>
                                        <p:tgtEl>
                                          <p:spTgt spid="78"/>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57" presetClass="path" presetSubtype="0" accel="50000" decel="50000" fill="hold" grpId="0" nodeType="clickEffect">
                                  <p:stCondLst>
                                    <p:cond delay="0"/>
                                  </p:stCondLst>
                                  <p:childTnLst>
                                    <p:animMotion origin="layout" path="M -0.01927 -0.20833 L -0.01927 -0.27847 C -0.01927 -0.31018 0.00131 -0.34861 0.01797 -0.34861 L 0.05586 -0.34861 " pathEditMode="relative" rAng="0" ptsTypes="AAAA">
                                      <p:cBhvr>
                                        <p:cTn id="68" dur="2000" fill="hold"/>
                                        <p:tgtEl>
                                          <p:spTgt spid="60"/>
                                        </p:tgtEl>
                                        <p:attrNameLst>
                                          <p:attrName>ppt_x</p:attrName>
                                          <p:attrName>ppt_y</p:attrName>
                                        </p:attrNameLst>
                                      </p:cBhvr>
                                      <p:rCtr x="3750" y="-7014"/>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grpId="0" nodeType="clickEffect">
                                  <p:stCondLst>
                                    <p:cond delay="0"/>
                                  </p:stCondLst>
                                  <p:childTnLst>
                                    <p:animMotion origin="layout" path="M 2.29167E-6 7.40741E-7 L 2.29167E-6 0.05185 " pathEditMode="relative" rAng="0" ptsTypes="AA">
                                      <p:cBhvr>
                                        <p:cTn id="77" dur="2000" fill="hold"/>
                                        <p:tgtEl>
                                          <p:spTgt spid="61"/>
                                        </p:tgtEl>
                                        <p:attrNameLst>
                                          <p:attrName>ppt_x</p:attrName>
                                          <p:attrName>ppt_y</p:attrName>
                                        </p:attrNameLst>
                                      </p:cBhvr>
                                      <p:rCtr x="0" y="2593"/>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500"/>
                                        <p:tgtEl>
                                          <p:spTgt spid="11"/>
                                        </p:tgtEl>
                                      </p:cBhvr>
                                    </p:animEffect>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grpId="0" nodeType="clickEffect">
                                  <p:stCondLst>
                                    <p:cond delay="0"/>
                                  </p:stCondLst>
                                  <p:childTnLst>
                                    <p:animMotion origin="layout" path="M 8.33333E-7 2.96296E-6 L 8.33333E-7 0.1081 " pathEditMode="relative" rAng="0" ptsTypes="AA">
                                      <p:cBhvr>
                                        <p:cTn id="86" dur="2000" fill="hold"/>
                                        <p:tgtEl>
                                          <p:spTgt spid="64"/>
                                        </p:tgtEl>
                                        <p:attrNameLst>
                                          <p:attrName>ppt_x</p:attrName>
                                          <p:attrName>ppt_y</p:attrName>
                                        </p:attrNameLst>
                                      </p:cBhvr>
                                      <p:rCtr x="0" y="539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childTnLst>
                    </p:cTn>
                  </p:par>
                  <p:par>
                    <p:cTn id="92" fill="hold">
                      <p:stCondLst>
                        <p:cond delay="indefinite"/>
                      </p:stCondLst>
                      <p:childTnLst>
                        <p:par>
                          <p:cTn id="93" fill="hold">
                            <p:stCondLst>
                              <p:cond delay="0"/>
                            </p:stCondLst>
                            <p:childTnLst>
                              <p:par>
                                <p:cTn id="94" presetID="43" presetClass="path" presetSubtype="0" accel="50000" decel="50000" fill="hold" grpId="0" nodeType="clickEffect">
                                  <p:stCondLst>
                                    <p:cond delay="0"/>
                                  </p:stCondLst>
                                  <p:childTnLst>
                                    <p:animMotion origin="layout" path="M -2.5E-6 3.7037E-6 L 0.05157 3.7037E-6 C 0.07474 3.7037E-6 0.10326 -0.07408 0.10326 -0.13403 L 0.10326 -0.26783 " pathEditMode="relative" rAng="0" ptsTypes="AAAA">
                                      <p:cBhvr>
                                        <p:cTn id="95" dur="2000" fill="hold"/>
                                        <p:tgtEl>
                                          <p:spTgt spid="74"/>
                                        </p:tgtEl>
                                        <p:attrNameLst>
                                          <p:attrName>ppt_x</p:attrName>
                                          <p:attrName>ppt_y</p:attrName>
                                        </p:attrNameLst>
                                      </p:cBhvr>
                                      <p:rCtr x="5156" y="-13403"/>
                                    </p:animMotion>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fade">
                                      <p:cBhvr>
                                        <p:cTn id="100" dur="500"/>
                                        <p:tgtEl>
                                          <p:spTgt spid="10"/>
                                        </p:tgtEl>
                                      </p:cBhvr>
                                    </p:animEffect>
                                  </p:childTnLst>
                                </p:cTn>
                              </p:par>
                            </p:childTnLst>
                          </p:cTn>
                        </p:par>
                      </p:childTnLst>
                    </p:cTn>
                  </p:par>
                  <p:par>
                    <p:cTn id="101" fill="hold">
                      <p:stCondLst>
                        <p:cond delay="indefinite"/>
                      </p:stCondLst>
                      <p:childTnLst>
                        <p:par>
                          <p:cTn id="102" fill="hold">
                            <p:stCondLst>
                              <p:cond delay="0"/>
                            </p:stCondLst>
                            <p:childTnLst>
                              <p:par>
                                <p:cTn id="103" presetID="45" presetClass="entr" presetSubtype="0" fill="hold" grpId="0" nodeType="clickEffect">
                                  <p:stCondLst>
                                    <p:cond delay="0"/>
                                  </p:stCondLst>
                                  <p:childTnLst>
                                    <p:set>
                                      <p:cBhvr>
                                        <p:cTn id="104" dur="1" fill="hold">
                                          <p:stCondLst>
                                            <p:cond delay="0"/>
                                          </p:stCondLst>
                                        </p:cTn>
                                        <p:tgtEl>
                                          <p:spTgt spid="80"/>
                                        </p:tgtEl>
                                        <p:attrNameLst>
                                          <p:attrName>style.visibility</p:attrName>
                                        </p:attrNameLst>
                                      </p:cBhvr>
                                      <p:to>
                                        <p:strVal val="visible"/>
                                      </p:to>
                                    </p:set>
                                    <p:animEffect transition="in" filter="fade">
                                      <p:cBhvr>
                                        <p:cTn id="105" dur="2000"/>
                                        <p:tgtEl>
                                          <p:spTgt spid="80"/>
                                        </p:tgtEl>
                                      </p:cBhvr>
                                    </p:animEffect>
                                    <p:anim calcmode="lin" valueType="num">
                                      <p:cBhvr>
                                        <p:cTn id="106" dur="2000" fill="hold"/>
                                        <p:tgtEl>
                                          <p:spTgt spid="80"/>
                                        </p:tgtEl>
                                        <p:attrNameLst>
                                          <p:attrName>ppt_w</p:attrName>
                                        </p:attrNameLst>
                                      </p:cBhvr>
                                      <p:tavLst>
                                        <p:tav tm="0" fmla="#ppt_w*sin(2.5*pi*$)">
                                          <p:val>
                                            <p:fltVal val="0"/>
                                          </p:val>
                                        </p:tav>
                                        <p:tav tm="100000">
                                          <p:val>
                                            <p:fltVal val="1"/>
                                          </p:val>
                                        </p:tav>
                                      </p:tavLst>
                                    </p:anim>
                                    <p:anim calcmode="lin" valueType="num">
                                      <p:cBhvr>
                                        <p:cTn id="107" dur="2000" fill="hold"/>
                                        <p:tgtEl>
                                          <p:spTgt spid="80"/>
                                        </p:tgtEl>
                                        <p:attrNameLst>
                                          <p:attrName>ppt_h</p:attrName>
                                        </p:attrNameLst>
                                      </p:cBhvr>
                                      <p:tavLst>
                                        <p:tav tm="0">
                                          <p:val>
                                            <p:strVal val="#ppt_h"/>
                                          </p:val>
                                        </p:tav>
                                        <p:tav tm="100000">
                                          <p:val>
                                            <p:strVal val="#ppt_h"/>
                                          </p:val>
                                        </p:tav>
                                      </p:tavLst>
                                    </p:anim>
                                  </p:childTnLst>
                                </p:cTn>
                              </p:par>
                            </p:childTnLst>
                          </p:cTn>
                        </p:par>
                      </p:childTnLst>
                    </p:cTn>
                  </p:par>
                  <p:par>
                    <p:cTn id="108" fill="hold">
                      <p:stCondLst>
                        <p:cond delay="indefinite"/>
                      </p:stCondLst>
                      <p:childTnLst>
                        <p:par>
                          <p:cTn id="109" fill="hold">
                            <p:stCondLst>
                              <p:cond delay="0"/>
                            </p:stCondLst>
                            <p:childTnLst>
                              <p:par>
                                <p:cTn id="110" presetID="43" presetClass="path" presetSubtype="0" accel="50000" decel="50000" fill="hold" grpId="0" nodeType="clickEffect">
                                  <p:stCondLst>
                                    <p:cond delay="0"/>
                                  </p:stCondLst>
                                  <p:childTnLst>
                                    <p:animMotion origin="layout" path="M 4.16667E-7 -4.07407E-6 L -0.02813 -4.07407E-6 C -0.04089 -4.07407E-6 -0.05625 -0.03472 -0.05625 -0.0625 L -0.05625 -0.12476 " pathEditMode="relative" rAng="0" ptsTypes="AAAA">
                                      <p:cBhvr>
                                        <p:cTn id="111" dur="2000" fill="hold"/>
                                        <p:tgtEl>
                                          <p:spTgt spid="72"/>
                                        </p:tgtEl>
                                        <p:attrNameLst>
                                          <p:attrName>ppt_x</p:attrName>
                                          <p:attrName>ppt_y</p:attrName>
                                        </p:attrNameLst>
                                      </p:cBhvr>
                                      <p:rCtr x="-2812" y="-6250"/>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fade">
                                      <p:cBhvr>
                                        <p:cTn id="116" dur="500"/>
                                        <p:tgtEl>
                                          <p:spTgt spid="52"/>
                                        </p:tgtEl>
                                      </p:cBhvr>
                                    </p:animEffect>
                                  </p:childTnLst>
                                </p:cTn>
                              </p:par>
                            </p:childTnLst>
                          </p:cTn>
                        </p:par>
                      </p:childTnLst>
                    </p:cTn>
                  </p:par>
                  <p:par>
                    <p:cTn id="117" fill="hold">
                      <p:stCondLst>
                        <p:cond delay="indefinite"/>
                      </p:stCondLst>
                      <p:childTnLst>
                        <p:par>
                          <p:cTn id="118" fill="hold">
                            <p:stCondLst>
                              <p:cond delay="0"/>
                            </p:stCondLst>
                            <p:childTnLst>
                              <p:par>
                                <p:cTn id="119" presetID="45" presetClass="entr" presetSubtype="0" fill="hold" grpId="0" nodeType="click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fade">
                                      <p:cBhvr>
                                        <p:cTn id="121" dur="2000"/>
                                        <p:tgtEl>
                                          <p:spTgt spid="79"/>
                                        </p:tgtEl>
                                      </p:cBhvr>
                                    </p:animEffect>
                                    <p:anim calcmode="lin" valueType="num">
                                      <p:cBhvr>
                                        <p:cTn id="122" dur="2000" fill="hold"/>
                                        <p:tgtEl>
                                          <p:spTgt spid="79"/>
                                        </p:tgtEl>
                                        <p:attrNameLst>
                                          <p:attrName>ppt_w</p:attrName>
                                        </p:attrNameLst>
                                      </p:cBhvr>
                                      <p:tavLst>
                                        <p:tav tm="0" fmla="#ppt_w*sin(2.5*pi*$)">
                                          <p:val>
                                            <p:fltVal val="0"/>
                                          </p:val>
                                        </p:tav>
                                        <p:tav tm="100000">
                                          <p:val>
                                            <p:fltVal val="1"/>
                                          </p:val>
                                        </p:tav>
                                      </p:tavLst>
                                    </p:anim>
                                    <p:anim calcmode="lin" valueType="num">
                                      <p:cBhvr>
                                        <p:cTn id="123" dur="2000" fill="hold"/>
                                        <p:tgtEl>
                                          <p:spTgt spid="79"/>
                                        </p:tgtEl>
                                        <p:attrNameLst>
                                          <p:attrName>ppt_h</p:attrName>
                                        </p:attrNameLst>
                                      </p:cBhvr>
                                      <p:tavLst>
                                        <p:tav tm="0">
                                          <p:val>
                                            <p:strVal val="#ppt_h"/>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63" presetClass="path" presetSubtype="0" accel="50000" decel="50000" fill="hold" grpId="0" nodeType="clickEffect">
                                  <p:stCondLst>
                                    <p:cond delay="0"/>
                                  </p:stCondLst>
                                  <p:childTnLst>
                                    <p:animMotion origin="layout" path="M 1.25E-6 -2.96296E-6 L 0.11055 -2.96296E-6 " pathEditMode="relative" rAng="0" ptsTypes="AA">
                                      <p:cBhvr>
                                        <p:cTn id="127" dur="2000" fill="hold"/>
                                        <p:tgtEl>
                                          <p:spTgt spid="56"/>
                                        </p:tgtEl>
                                        <p:attrNameLst>
                                          <p:attrName>ppt_x</p:attrName>
                                          <p:attrName>ppt_y</p:attrName>
                                        </p:attrNameLst>
                                      </p:cBhvr>
                                      <p:rCtr x="5521" y="0"/>
                                    </p:animMotion>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14" grpId="0" animBg="1"/>
      <p:bldP spid="38" grpId="0" animBg="1"/>
      <p:bldP spid="56" grpId="0" animBg="1"/>
      <p:bldP spid="74" grpId="0" animBg="1"/>
      <p:bldP spid="72" grpId="0" animBg="1"/>
      <p:bldP spid="60" grpId="0" animBg="1"/>
      <p:bldP spid="64" grpId="0" animBg="1"/>
      <p:bldP spid="25" grpId="0" animBg="1"/>
      <p:bldP spid="21" grpId="0" animBg="1"/>
      <p:bldP spid="58" grpId="0" animBg="1"/>
      <p:bldP spid="34" grpId="0" animBg="1"/>
      <p:bldP spid="70" grpId="0" animBg="1"/>
      <p:bldP spid="76" grpId="0" animBg="1"/>
      <p:bldP spid="77" grpId="0" animBg="1"/>
      <p:bldP spid="78" grpId="0" animBg="1"/>
      <p:bldP spid="79" grpId="0" animBg="1"/>
      <p:bldP spid="80" grpId="0" animBg="1"/>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Oval 69">
            <a:extLst>
              <a:ext uri="{FF2B5EF4-FFF2-40B4-BE49-F238E27FC236}">
                <a16:creationId xmlns:a16="http://schemas.microsoft.com/office/drawing/2014/main" id="{ACF3787A-2E44-43D9-B711-9540403DB6F5}"/>
              </a:ext>
            </a:extLst>
          </p:cNvPr>
          <p:cNvSpPr/>
          <p:nvPr/>
        </p:nvSpPr>
        <p:spPr>
          <a:xfrm>
            <a:off x="3913175" y="368862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Rectangle 68">
            <a:extLst>
              <a:ext uri="{FF2B5EF4-FFF2-40B4-BE49-F238E27FC236}">
                <a16:creationId xmlns:a16="http://schemas.microsoft.com/office/drawing/2014/main" id="{9300B330-EDBC-4689-87BF-2B19CA67BA28}"/>
              </a:ext>
            </a:extLst>
          </p:cNvPr>
          <p:cNvSpPr/>
          <p:nvPr/>
        </p:nvSpPr>
        <p:spPr>
          <a:xfrm>
            <a:off x="3827128" y="3623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B5B176C-0E05-4B62-A2A7-301719661DBC}"/>
              </a:ext>
            </a:extLst>
          </p:cNvPr>
          <p:cNvSpPr/>
          <p:nvPr/>
        </p:nvSpPr>
        <p:spPr>
          <a:xfrm rot="5400000">
            <a:off x="3962115" y="3237361"/>
            <a:ext cx="137449" cy="182881"/>
          </a:xfrm>
          <a:prstGeom prst="ellipse">
            <a:avLst/>
          </a:prstGeom>
          <a:gradFill flip="none" rotWithShape="1">
            <a:gsLst>
              <a:gs pos="0">
                <a:srgbClr val="0070C0">
                  <a:tint val="66000"/>
                  <a:satMod val="160000"/>
                </a:srgbClr>
              </a:gs>
              <a:gs pos="50000">
                <a:srgbClr val="0070C0">
                  <a:tint val="44500"/>
                  <a:satMod val="160000"/>
                </a:srgbClr>
              </a:gs>
              <a:gs pos="100000">
                <a:srgbClr val="0070C0">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15785C03-DA07-49B7-9A5F-4246E15EA1FA}"/>
              </a:ext>
            </a:extLst>
          </p:cNvPr>
          <p:cNvSpPr/>
          <p:nvPr/>
        </p:nvSpPr>
        <p:spPr>
          <a:xfrm>
            <a:off x="3847165" y="318187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Right 20">
            <a:extLst>
              <a:ext uri="{FF2B5EF4-FFF2-40B4-BE49-F238E27FC236}">
                <a16:creationId xmlns:a16="http://schemas.microsoft.com/office/drawing/2014/main" id="{F204C641-A4F6-422C-B8F7-98C730D6B97F}"/>
              </a:ext>
            </a:extLst>
          </p:cNvPr>
          <p:cNvSpPr/>
          <p:nvPr/>
        </p:nvSpPr>
        <p:spPr>
          <a:xfrm rot="5400000">
            <a:off x="3899644" y="2535962"/>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A5FF94EA-FD5F-4431-8F83-2A5DDC1685D3}"/>
              </a:ext>
            </a:extLst>
          </p:cNvPr>
          <p:cNvSpPr/>
          <p:nvPr/>
        </p:nvSpPr>
        <p:spPr>
          <a:xfrm>
            <a:off x="3847731" y="2466054"/>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TextBox 101">
            <a:extLst>
              <a:ext uri="{FF2B5EF4-FFF2-40B4-BE49-F238E27FC236}">
                <a16:creationId xmlns:a16="http://schemas.microsoft.com/office/drawing/2014/main" id="{A4254CA6-E417-4C5B-9837-AFDA93F3227C}"/>
              </a:ext>
            </a:extLst>
          </p:cNvPr>
          <p:cNvSpPr txBox="1"/>
          <p:nvPr/>
        </p:nvSpPr>
        <p:spPr>
          <a:xfrm>
            <a:off x="2407934" y="907596"/>
            <a:ext cx="4662000" cy="1569660"/>
          </a:xfrm>
          <a:prstGeom prst="rect">
            <a:avLst/>
          </a:prstGeom>
          <a:solidFill>
            <a:srgbClr val="FFFFFF"/>
          </a:solidFill>
        </p:spPr>
        <p:txBody>
          <a:bodyPr wrap="square" rtlCol="0">
            <a:spAutoFit/>
          </a:bodyPr>
          <a:lstStyle/>
          <a:p>
            <a:pPr algn="just"/>
            <a:r>
              <a:rPr lang="en-US" sz="1600"/>
              <a:t>TerriaJS is a Node.JS implementation of a webserver that can connect to various data sources that comply with WMS formats. It can send requests to GSKY and display the returned results. This slide will show an overview of the process flow. Code snippets from both TerriaJS and GSKY are shown. </a:t>
            </a:r>
            <a:endParaRPr lang="en-AU" sz="1600"/>
          </a:p>
        </p:txBody>
      </p:sp>
      <p:sp>
        <p:nvSpPr>
          <p:cNvPr id="45" name="Oval 44">
            <a:extLst>
              <a:ext uri="{FF2B5EF4-FFF2-40B4-BE49-F238E27FC236}">
                <a16:creationId xmlns:a16="http://schemas.microsoft.com/office/drawing/2014/main" id="{0A0A1E68-FC6F-4B13-94C0-3D73E5056700}"/>
              </a:ext>
            </a:extLst>
          </p:cNvPr>
          <p:cNvSpPr/>
          <p:nvPr/>
        </p:nvSpPr>
        <p:spPr>
          <a:xfrm>
            <a:off x="6200780" y="410501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Rectangle 70">
            <a:extLst>
              <a:ext uri="{FF2B5EF4-FFF2-40B4-BE49-F238E27FC236}">
                <a16:creationId xmlns:a16="http://schemas.microsoft.com/office/drawing/2014/main" id="{79322B04-696C-4E39-925A-2E568AF5AA2A}"/>
              </a:ext>
            </a:extLst>
          </p:cNvPr>
          <p:cNvSpPr/>
          <p:nvPr/>
        </p:nvSpPr>
        <p:spPr>
          <a:xfrm>
            <a:off x="4447437" y="4018929"/>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95933558-E0AC-4A1D-82D1-75B38C62FEF8}"/>
              </a:ext>
            </a:extLst>
          </p:cNvPr>
          <p:cNvSpPr/>
          <p:nvPr/>
        </p:nvSpPr>
        <p:spPr>
          <a:xfrm>
            <a:off x="6090800" y="4018929"/>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Oval 77">
            <a:extLst>
              <a:ext uri="{FF2B5EF4-FFF2-40B4-BE49-F238E27FC236}">
                <a16:creationId xmlns:a16="http://schemas.microsoft.com/office/drawing/2014/main" id="{B90041C2-22AE-43A0-806D-CF545FDF0E15}"/>
              </a:ext>
            </a:extLst>
          </p:cNvPr>
          <p:cNvSpPr/>
          <p:nvPr/>
        </p:nvSpPr>
        <p:spPr>
          <a:xfrm>
            <a:off x="101171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Oval 87">
            <a:extLst>
              <a:ext uri="{FF2B5EF4-FFF2-40B4-BE49-F238E27FC236}">
                <a16:creationId xmlns:a16="http://schemas.microsoft.com/office/drawing/2014/main" id="{AD348884-2E85-4CEF-825B-1488C0BB2DBA}"/>
              </a:ext>
            </a:extLst>
          </p:cNvPr>
          <p:cNvSpPr/>
          <p:nvPr/>
        </p:nvSpPr>
        <p:spPr>
          <a:xfrm>
            <a:off x="102695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Oval 88">
            <a:extLst>
              <a:ext uri="{FF2B5EF4-FFF2-40B4-BE49-F238E27FC236}">
                <a16:creationId xmlns:a16="http://schemas.microsoft.com/office/drawing/2014/main" id="{2EBF98C8-BC68-4A67-AF55-38CC9915ADDB}"/>
              </a:ext>
            </a:extLst>
          </p:cNvPr>
          <p:cNvSpPr/>
          <p:nvPr/>
        </p:nvSpPr>
        <p:spPr>
          <a:xfrm>
            <a:off x="104219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Oval 89">
            <a:extLst>
              <a:ext uri="{FF2B5EF4-FFF2-40B4-BE49-F238E27FC236}">
                <a16:creationId xmlns:a16="http://schemas.microsoft.com/office/drawing/2014/main" id="{9BC1ADB7-BD2C-4F65-9A3D-B91DB08CE8C3}"/>
              </a:ext>
            </a:extLst>
          </p:cNvPr>
          <p:cNvSpPr/>
          <p:nvPr/>
        </p:nvSpPr>
        <p:spPr>
          <a:xfrm>
            <a:off x="10574335" y="34451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Rectangle 98">
            <a:extLst>
              <a:ext uri="{FF2B5EF4-FFF2-40B4-BE49-F238E27FC236}">
                <a16:creationId xmlns:a16="http://schemas.microsoft.com/office/drawing/2014/main" id="{80CA818F-E2F9-417B-B404-C6C65B451ED5}"/>
              </a:ext>
            </a:extLst>
          </p:cNvPr>
          <p:cNvSpPr/>
          <p:nvPr/>
        </p:nvSpPr>
        <p:spPr>
          <a:xfrm>
            <a:off x="9932330" y="3420337"/>
            <a:ext cx="934095" cy="2150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TextBox 61">
            <a:extLst>
              <a:ext uri="{FF2B5EF4-FFF2-40B4-BE49-F238E27FC236}">
                <a16:creationId xmlns:a16="http://schemas.microsoft.com/office/drawing/2014/main" id="{291EAE68-2048-4DC1-8EFB-1DD537FBE43D}"/>
              </a:ext>
            </a:extLst>
          </p:cNvPr>
          <p:cNvSpPr txBox="1"/>
          <p:nvPr/>
        </p:nvSpPr>
        <p:spPr>
          <a:xfrm>
            <a:off x="7309006" y="3418257"/>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2" name="TextBox 81">
            <a:extLst>
              <a:ext uri="{FF2B5EF4-FFF2-40B4-BE49-F238E27FC236}">
                <a16:creationId xmlns:a16="http://schemas.microsoft.com/office/drawing/2014/main" id="{92779C42-7D85-4CA1-AD80-D40FAC0837A4}"/>
              </a:ext>
            </a:extLst>
          </p:cNvPr>
          <p:cNvSpPr txBox="1"/>
          <p:nvPr/>
        </p:nvSpPr>
        <p:spPr>
          <a:xfrm>
            <a:off x="7309006" y="3418257"/>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-2504688.542848654%2C17532819.79994059%2C0&amp;width=256&amp;height=256</a:t>
            </a:r>
          </a:p>
        </p:txBody>
      </p:sp>
      <p:sp>
        <p:nvSpPr>
          <p:cNvPr id="86" name="TextBox 85">
            <a:extLst>
              <a:ext uri="{FF2B5EF4-FFF2-40B4-BE49-F238E27FC236}">
                <a16:creationId xmlns:a16="http://schemas.microsoft.com/office/drawing/2014/main" id="{94CD62B3-5AEE-402F-9901-D3065648AF23}"/>
              </a:ext>
            </a:extLst>
          </p:cNvPr>
          <p:cNvSpPr txBox="1"/>
          <p:nvPr/>
        </p:nvSpPr>
        <p:spPr>
          <a:xfrm>
            <a:off x="7309006" y="3418257"/>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12523442.714243278%2C-2504688.542848654%2C15028131.257091936%2C0&amp;width=256&amp;height=256</a:t>
            </a:r>
          </a:p>
        </p:txBody>
      </p:sp>
      <p:sp>
        <p:nvSpPr>
          <p:cNvPr id="87" name="TextBox 86">
            <a:extLst>
              <a:ext uri="{FF2B5EF4-FFF2-40B4-BE49-F238E27FC236}">
                <a16:creationId xmlns:a16="http://schemas.microsoft.com/office/drawing/2014/main" id="{CBBA6C81-EEAB-453E-89E9-025B51E113C1}"/>
              </a:ext>
            </a:extLst>
          </p:cNvPr>
          <p:cNvSpPr txBox="1"/>
          <p:nvPr/>
        </p:nvSpPr>
        <p:spPr>
          <a:xfrm>
            <a:off x="7309006" y="3418257"/>
            <a:ext cx="4705413" cy="630942"/>
          </a:xfrm>
          <a:prstGeom prst="rect">
            <a:avLst/>
          </a:prstGeom>
          <a:solidFill>
            <a:srgbClr val="F8F8F8"/>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time=2001-01-01T00%3A00%3A00.000Z&amp;srs=EPSG%3A3857&amp;transparent=true&amp;format=image%2Fpng&amp;exceptions=application%2Fvnd.ogc.se_xml&amp;styles=&amp;tiled=true&amp;feature_count=101&amp;service=WMS&amp;version=1.1.1&amp;request=GetMap&amp;layers=global%3Ac6%3Amonthly_anom_frac_cover&amp;bbox=15028131.257091936%2C-5009377.085697312%2C17532819.79994059%2C-2504688.542848654&amp;width=256&amp;height=256</a:t>
            </a:r>
          </a:p>
        </p:txBody>
      </p:sp>
      <p:sp>
        <p:nvSpPr>
          <p:cNvPr id="80" name="Oval 79">
            <a:extLst>
              <a:ext uri="{FF2B5EF4-FFF2-40B4-BE49-F238E27FC236}">
                <a16:creationId xmlns:a16="http://schemas.microsoft.com/office/drawing/2014/main" id="{CF872B8E-1CD6-42BA-B98B-615ABC5D8CD8}"/>
              </a:ext>
            </a:extLst>
          </p:cNvPr>
          <p:cNvSpPr/>
          <p:nvPr/>
        </p:nvSpPr>
        <p:spPr>
          <a:xfrm>
            <a:off x="7523611" y="53106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Oval 80">
            <a:extLst>
              <a:ext uri="{FF2B5EF4-FFF2-40B4-BE49-F238E27FC236}">
                <a16:creationId xmlns:a16="http://schemas.microsoft.com/office/drawing/2014/main" id="{1FA24879-3730-4CC3-8566-8798ECA82AF9}"/>
              </a:ext>
            </a:extLst>
          </p:cNvPr>
          <p:cNvSpPr/>
          <p:nvPr/>
        </p:nvSpPr>
        <p:spPr>
          <a:xfrm>
            <a:off x="7523611" y="5463003"/>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Oval 40">
            <a:extLst>
              <a:ext uri="{FF2B5EF4-FFF2-40B4-BE49-F238E27FC236}">
                <a16:creationId xmlns:a16="http://schemas.microsoft.com/office/drawing/2014/main" id="{AA0CDB2D-5E0F-43A7-8D22-6A7443E8067B}"/>
              </a:ext>
            </a:extLst>
          </p:cNvPr>
          <p:cNvSpPr/>
          <p:nvPr/>
        </p:nvSpPr>
        <p:spPr>
          <a:xfrm>
            <a:off x="7523611" y="48845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Oval 78">
            <a:extLst>
              <a:ext uri="{FF2B5EF4-FFF2-40B4-BE49-F238E27FC236}">
                <a16:creationId xmlns:a16="http://schemas.microsoft.com/office/drawing/2014/main" id="{E5B2156B-82E4-4C49-AAE3-057C7783DC5A}"/>
              </a:ext>
            </a:extLst>
          </p:cNvPr>
          <p:cNvSpPr/>
          <p:nvPr/>
        </p:nvSpPr>
        <p:spPr>
          <a:xfrm>
            <a:off x="7523611" y="5036900"/>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AC2D354E-047E-4335-B5BD-0A6B6C24551E}"/>
              </a:ext>
            </a:extLst>
          </p:cNvPr>
          <p:cNvSpPr/>
          <p:nvPr/>
        </p:nvSpPr>
        <p:spPr>
          <a:xfrm>
            <a:off x="7474911" y="4876764"/>
            <a:ext cx="222170" cy="7424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BFFD7B06-EE0C-4ED4-9E34-42E6C6686F05}"/>
              </a:ext>
            </a:extLst>
          </p:cNvPr>
          <p:cNvSpPr/>
          <p:nvPr/>
        </p:nvSpPr>
        <p:spPr>
          <a:xfrm>
            <a:off x="1001018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6B29A3A2-B6F0-47A4-9FD3-71BA366364F9}"/>
              </a:ext>
            </a:extLst>
          </p:cNvPr>
          <p:cNvSpPr/>
          <p:nvPr/>
        </p:nvSpPr>
        <p:spPr>
          <a:xfrm>
            <a:off x="1018690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Oval 83">
            <a:extLst>
              <a:ext uri="{FF2B5EF4-FFF2-40B4-BE49-F238E27FC236}">
                <a16:creationId xmlns:a16="http://schemas.microsoft.com/office/drawing/2014/main" id="{A14529E2-BB63-4B65-8EA9-1D05A2E9B77C}"/>
              </a:ext>
            </a:extLst>
          </p:cNvPr>
          <p:cNvSpPr/>
          <p:nvPr/>
        </p:nvSpPr>
        <p:spPr>
          <a:xfrm>
            <a:off x="10363620"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0588EFBD-70D5-4925-82C3-633C813CD9B2}"/>
              </a:ext>
            </a:extLst>
          </p:cNvPr>
          <p:cNvSpPr/>
          <p:nvPr/>
        </p:nvSpPr>
        <p:spPr>
          <a:xfrm>
            <a:off x="10540339" y="2573799"/>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Rectangle 97">
            <a:extLst>
              <a:ext uri="{FF2B5EF4-FFF2-40B4-BE49-F238E27FC236}">
                <a16:creationId xmlns:a16="http://schemas.microsoft.com/office/drawing/2014/main" id="{FF5F6B0E-E8E5-4264-992E-78ABC86455BC}"/>
              </a:ext>
            </a:extLst>
          </p:cNvPr>
          <p:cNvSpPr/>
          <p:nvPr/>
        </p:nvSpPr>
        <p:spPr>
          <a:xfrm>
            <a:off x="9876317" y="2492409"/>
            <a:ext cx="867744"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Oval 71">
            <a:extLst>
              <a:ext uri="{FF2B5EF4-FFF2-40B4-BE49-F238E27FC236}">
                <a16:creationId xmlns:a16="http://schemas.microsoft.com/office/drawing/2014/main" id="{C29212C0-EB67-4197-8A59-F15FFA830E57}"/>
              </a:ext>
            </a:extLst>
          </p:cNvPr>
          <p:cNvSpPr/>
          <p:nvPr/>
        </p:nvSpPr>
        <p:spPr>
          <a:xfrm>
            <a:off x="4541440" y="4064961"/>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19878107-04FA-4E07-B916-E4ED63091CC9}"/>
              </a:ext>
            </a:extLst>
          </p:cNvPr>
          <p:cNvSpPr/>
          <p:nvPr/>
        </p:nvSpPr>
        <p:spPr>
          <a:xfrm>
            <a:off x="4420888" y="3992630"/>
            <a:ext cx="357808" cy="2602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Oval 75">
            <a:extLst>
              <a:ext uri="{FF2B5EF4-FFF2-40B4-BE49-F238E27FC236}">
                <a16:creationId xmlns:a16="http://schemas.microsoft.com/office/drawing/2014/main" id="{2C2AD816-EADD-45E1-9016-60AC9906C44F}"/>
              </a:ext>
            </a:extLst>
          </p:cNvPr>
          <p:cNvSpPr/>
          <p:nvPr/>
        </p:nvSpPr>
        <p:spPr>
          <a:xfrm>
            <a:off x="10010180" y="1632858"/>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7" name="Rectangle 96">
            <a:extLst>
              <a:ext uri="{FF2B5EF4-FFF2-40B4-BE49-F238E27FC236}">
                <a16:creationId xmlns:a16="http://schemas.microsoft.com/office/drawing/2014/main" id="{10BF0460-A20C-442B-A608-EFD400DD4B56}"/>
              </a:ext>
            </a:extLst>
          </p:cNvPr>
          <p:cNvSpPr/>
          <p:nvPr/>
        </p:nvSpPr>
        <p:spPr>
          <a:xfrm>
            <a:off x="9876317" y="1599877"/>
            <a:ext cx="357808" cy="236568"/>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Oval 74">
            <a:extLst>
              <a:ext uri="{FF2B5EF4-FFF2-40B4-BE49-F238E27FC236}">
                <a16:creationId xmlns:a16="http://schemas.microsoft.com/office/drawing/2014/main" id="{E692E853-9B34-4124-AAB5-9AF59FE62CD4}"/>
              </a:ext>
            </a:extLst>
          </p:cNvPr>
          <p:cNvSpPr/>
          <p:nvPr/>
        </p:nvSpPr>
        <p:spPr>
          <a:xfrm>
            <a:off x="8146089" y="161895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6" name="Rectangle 95">
            <a:extLst>
              <a:ext uri="{FF2B5EF4-FFF2-40B4-BE49-F238E27FC236}">
                <a16:creationId xmlns:a16="http://schemas.microsoft.com/office/drawing/2014/main" id="{D28A3D2D-39C0-45F4-9166-939A069041D4}"/>
              </a:ext>
            </a:extLst>
          </p:cNvPr>
          <p:cNvSpPr/>
          <p:nvPr/>
        </p:nvSpPr>
        <p:spPr>
          <a:xfrm>
            <a:off x="8077361" y="1586036"/>
            <a:ext cx="357808" cy="260225"/>
          </a:xfrm>
          <a:prstGeom prst="rect">
            <a:avLst/>
          </a:pr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Oval 73">
            <a:extLst>
              <a:ext uri="{FF2B5EF4-FFF2-40B4-BE49-F238E27FC236}">
                <a16:creationId xmlns:a16="http://schemas.microsoft.com/office/drawing/2014/main" id="{9256FA3D-D7B6-4449-B7CD-F2398229B654}"/>
              </a:ext>
            </a:extLst>
          </p:cNvPr>
          <p:cNvSpPr/>
          <p:nvPr/>
        </p:nvSpPr>
        <p:spPr>
          <a:xfrm>
            <a:off x="7837715" y="107881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ectangle 94">
            <a:extLst>
              <a:ext uri="{FF2B5EF4-FFF2-40B4-BE49-F238E27FC236}">
                <a16:creationId xmlns:a16="http://schemas.microsoft.com/office/drawing/2014/main" id="{368224A6-E3A1-4896-B1C4-8126BEE2A4E7}"/>
              </a:ext>
            </a:extLst>
          </p:cNvPr>
          <p:cNvSpPr/>
          <p:nvPr/>
        </p:nvSpPr>
        <p:spPr>
          <a:xfrm>
            <a:off x="7728884" y="1014700"/>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Oval 72">
            <a:extLst>
              <a:ext uri="{FF2B5EF4-FFF2-40B4-BE49-F238E27FC236}">
                <a16:creationId xmlns:a16="http://schemas.microsoft.com/office/drawing/2014/main" id="{F4FE072D-E107-4C1A-9C01-B54C17E28C28}"/>
              </a:ext>
            </a:extLst>
          </p:cNvPr>
          <p:cNvSpPr/>
          <p:nvPr/>
        </p:nvSpPr>
        <p:spPr>
          <a:xfrm>
            <a:off x="4723833" y="4493587"/>
            <a:ext cx="140147" cy="140147"/>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Rectangle 92">
            <a:extLst>
              <a:ext uri="{FF2B5EF4-FFF2-40B4-BE49-F238E27FC236}">
                <a16:creationId xmlns:a16="http://schemas.microsoft.com/office/drawing/2014/main" id="{4B9E6652-9B80-4473-84A6-ED79B6C7551A}"/>
              </a:ext>
            </a:extLst>
          </p:cNvPr>
          <p:cNvSpPr/>
          <p:nvPr/>
        </p:nvSpPr>
        <p:spPr>
          <a:xfrm>
            <a:off x="4604580" y="4434387"/>
            <a:ext cx="357808" cy="28624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Arrow: Right 13">
            <a:extLst>
              <a:ext uri="{FF2B5EF4-FFF2-40B4-BE49-F238E27FC236}">
                <a16:creationId xmlns:a16="http://schemas.microsoft.com/office/drawing/2014/main" id="{08096CC5-4AC5-40E0-A947-72468F87F7A9}"/>
              </a:ext>
            </a:extLst>
          </p:cNvPr>
          <p:cNvSpPr/>
          <p:nvPr/>
        </p:nvSpPr>
        <p:spPr>
          <a:xfrm rot="1416708">
            <a:off x="1677729" y="1343770"/>
            <a:ext cx="262393" cy="182880"/>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7FABE2A1-6B6C-4724-BA2B-5B1A3AEECBA4}"/>
              </a:ext>
            </a:extLst>
          </p:cNvPr>
          <p:cNvSpPr/>
          <p:nvPr/>
        </p:nvSpPr>
        <p:spPr>
          <a:xfrm>
            <a:off x="1605195" y="1281010"/>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TextBox 36">
            <a:extLst>
              <a:ext uri="{FF2B5EF4-FFF2-40B4-BE49-F238E27FC236}">
                <a16:creationId xmlns:a16="http://schemas.microsoft.com/office/drawing/2014/main" id="{AC36435E-F5E9-4C11-B236-EE2DED409DA0}"/>
              </a:ext>
            </a:extLst>
          </p:cNvPr>
          <p:cNvSpPr txBox="1"/>
          <p:nvPr/>
        </p:nvSpPr>
        <p:spPr>
          <a:xfrm>
            <a:off x="1882513" y="182880"/>
            <a:ext cx="6742706" cy="646331"/>
          </a:xfrm>
          <a:prstGeom prst="rect">
            <a:avLst/>
          </a:prstGeom>
          <a:noFill/>
        </p:spPr>
        <p:txBody>
          <a:bodyPr wrap="square" rtlCol="0">
            <a:spAutoFit/>
          </a:bodyPr>
          <a:lstStyle/>
          <a:p>
            <a:pPr algn="just"/>
            <a:r>
              <a:rPr lang="en-US" sz="36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GEOGLAM – </a:t>
            </a:r>
            <a:r>
              <a:rPr lang="en-US"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An implementation via GSKY in TerriaJS</a:t>
            </a:r>
            <a:endParaRPr lang="en-US" sz="2400" b="1">
              <a:ln w="0"/>
              <a:solidFill>
                <a:schemeClr val="accent5">
                  <a:lumMod val="75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endParaRPr>
          </a:p>
        </p:txBody>
      </p:sp>
      <p:sp>
        <p:nvSpPr>
          <p:cNvPr id="59" name="TextBox 58">
            <a:extLst>
              <a:ext uri="{FF2B5EF4-FFF2-40B4-BE49-F238E27FC236}">
                <a16:creationId xmlns:a16="http://schemas.microsoft.com/office/drawing/2014/main" id="{7346EE1B-6D12-4586-BF0B-1CF12A7D3701}"/>
              </a:ext>
            </a:extLst>
          </p:cNvPr>
          <p:cNvSpPr txBox="1"/>
          <p:nvPr/>
        </p:nvSpPr>
        <p:spPr>
          <a:xfrm>
            <a:off x="7309006" y="879075"/>
            <a:ext cx="4705413" cy="538609"/>
          </a:xfrm>
          <a:prstGeom prst="rect">
            <a:avLst/>
          </a:prstGeom>
          <a:solidFill>
            <a:srgbClr val="FFFFFF"/>
          </a:solidFill>
          <a:ln>
            <a:solidFill>
              <a:schemeClr val="tx1"/>
            </a:solidFill>
          </a:ln>
        </p:spPr>
        <p:txBody>
          <a:bodyPr wrap="square" rtlCol="0">
            <a:spAutoFit/>
          </a:bodyPr>
          <a:lstStyle/>
          <a:p>
            <a:r>
              <a:rPr lang="en-AU" sz="800">
                <a:solidFill>
                  <a:schemeClr val="bg2">
                    <a:lumMod val="50000"/>
                  </a:schemeClr>
                </a:solidFill>
              </a:rPr>
              <a:t>/TerriaMap/build/TerriaJS/build/TerriaJS-specs.js:45977:</a:t>
            </a:r>
            <a:endParaRPr lang="en-AU" sz="600">
              <a:solidFill>
                <a:schemeClr val="bg2">
                  <a:lumMod val="50000"/>
                </a:schemeClr>
              </a:solidFill>
            </a:endParaRPr>
          </a:p>
          <a:p>
            <a:r>
              <a:rPr lang="en-AU" sz="700"/>
              <a:t>legendUri = new URI(cleanUrl(catalogItem.url) + '?service=WMS&amp;version=1.1.0&amp;request=GetLegendGraphic&amp;format=image/png&amp;transparent=True&amp;layer=' + encodeURIComponent(thisLayer.Name));</a:t>
            </a:r>
          </a:p>
        </p:txBody>
      </p:sp>
      <p:sp>
        <p:nvSpPr>
          <p:cNvPr id="60" name="TextBox 59">
            <a:extLst>
              <a:ext uri="{FF2B5EF4-FFF2-40B4-BE49-F238E27FC236}">
                <a16:creationId xmlns:a16="http://schemas.microsoft.com/office/drawing/2014/main" id="{29233EC2-5438-4173-96BF-81B74042F9EB}"/>
              </a:ext>
            </a:extLst>
          </p:cNvPr>
          <p:cNvSpPr txBox="1"/>
          <p:nvPr/>
        </p:nvSpPr>
        <p:spPr>
          <a:xfrm>
            <a:off x="7309006" y="1560835"/>
            <a:ext cx="4705413" cy="307777"/>
          </a:xfrm>
          <a:prstGeom prst="rect">
            <a:avLst/>
          </a:prstGeom>
          <a:solidFill>
            <a:srgbClr val="FEFEFE"/>
          </a:solidFill>
          <a:ln>
            <a:solidFill>
              <a:schemeClr val="tx1"/>
            </a:solidFill>
          </a:ln>
        </p:spPr>
        <p:txBody>
          <a:bodyPr wrap="square" rtlCol="0">
            <a:spAutoFit/>
          </a:bodyPr>
          <a:lstStyle>
            <a:defPPr>
              <a:defRPr lang="en-US"/>
            </a:defPPr>
            <a:lvl1pPr>
              <a:defRPr sz="700">
                <a:solidFill>
                  <a:schemeClr val="accent5">
                    <a:lumMod val="75000"/>
                  </a:schemeClr>
                </a:solidFill>
              </a:defRPr>
            </a:lvl1pPr>
          </a:lstStyle>
          <a:p>
            <a:r>
              <a:rPr lang="en-AU"/>
              <a:t>http://130.56.242.15/ows/geoglam?service=WMS&amp;version=1.1.0&amp;request=GetLegendGraphic&amp;format=image%2Fpng&amp;transparent=True&amp;layer=global%3Ac6%3Amonthly_anom_frac_cover&amp;srs=EPSG%3A3857</a:t>
            </a:r>
          </a:p>
        </p:txBody>
      </p:sp>
      <p:pic>
        <p:nvPicPr>
          <p:cNvPr id="27" name="Picture 26">
            <a:extLst>
              <a:ext uri="{FF2B5EF4-FFF2-40B4-BE49-F238E27FC236}">
                <a16:creationId xmlns:a16="http://schemas.microsoft.com/office/drawing/2014/main" id="{5ABE96FE-4CDA-41C1-99F6-25EF789B110A}"/>
              </a:ext>
            </a:extLst>
          </p:cNvPr>
          <p:cNvPicPr>
            <a:picLocks noChangeAspect="1"/>
          </p:cNvPicPr>
          <p:nvPr/>
        </p:nvPicPr>
        <p:blipFill>
          <a:blip r:embed="rId3"/>
          <a:stretch>
            <a:fillRect/>
          </a:stretch>
        </p:blipFill>
        <p:spPr>
          <a:xfrm>
            <a:off x="7309006" y="2011763"/>
            <a:ext cx="1814314" cy="1292400"/>
          </a:xfrm>
          <a:prstGeom prst="rect">
            <a:avLst/>
          </a:prstGeom>
          <a:ln w="3175">
            <a:solidFill>
              <a:schemeClr val="tx1"/>
            </a:solidFill>
          </a:ln>
        </p:spPr>
      </p:pic>
      <p:sp>
        <p:nvSpPr>
          <p:cNvPr id="61" name="TextBox 60">
            <a:extLst>
              <a:ext uri="{FF2B5EF4-FFF2-40B4-BE49-F238E27FC236}">
                <a16:creationId xmlns:a16="http://schemas.microsoft.com/office/drawing/2014/main" id="{1A2DC954-5BF8-4753-95DF-BF24B004CCF6}"/>
              </a:ext>
            </a:extLst>
          </p:cNvPr>
          <p:cNvSpPr txBox="1"/>
          <p:nvPr/>
        </p:nvSpPr>
        <p:spPr>
          <a:xfrm>
            <a:off x="9287555" y="2008860"/>
            <a:ext cx="2726864" cy="1292662"/>
          </a:xfrm>
          <a:prstGeom prst="rect">
            <a:avLst/>
          </a:prstGeom>
          <a:solidFill>
            <a:srgbClr val="FBFBFB"/>
          </a:solidFill>
          <a:ln>
            <a:solidFill>
              <a:schemeClr val="tx1"/>
            </a:solidFill>
          </a:ln>
        </p:spPr>
        <p:txBody>
          <a:bodyPr wrap="square" rtlCol="0">
            <a:spAutoFit/>
          </a:bodyPr>
          <a:lstStyle/>
          <a:p>
            <a:r>
              <a:rPr lang="en-AU" sz="800">
                <a:solidFill>
                  <a:schemeClr val="bg2">
                    <a:lumMod val="50000"/>
                  </a:schemeClr>
                </a:solidFill>
              </a:rPr>
              <a:t>/TerriaMap/build/TerriaJS/build/TerriaJS-specs.js:45449:</a:t>
            </a:r>
            <a:endParaRPr lang="en-AU" sz="600">
              <a:solidFill>
                <a:schemeClr val="bg2">
                  <a:lumMod val="50000"/>
                </a:schemeClr>
              </a:solidFill>
            </a:endParaRPr>
          </a:p>
          <a:p>
            <a:r>
              <a:rPr lang="en-AU" sz="700"/>
              <a:t> return new WebMapServiceImageryProvider({</a:t>
            </a:r>
          </a:p>
          <a:p>
            <a:r>
              <a:rPr lang="en-AU" sz="700"/>
              <a:t>        url: cleanAndProxyUrl(this, this.url),</a:t>
            </a:r>
          </a:p>
          <a:p>
            <a:r>
              <a:rPr lang="en-AU" sz="700"/>
              <a:t>        layers: this.layers,</a:t>
            </a:r>
          </a:p>
          <a:p>
            <a:r>
              <a:rPr lang="en-AU" sz="700"/>
              <a:t>        getFeatureInfoFormats: this.getFeatureInfoFormats,</a:t>
            </a:r>
          </a:p>
          <a:p>
            <a:r>
              <a:rPr lang="en-AU" sz="700"/>
              <a:t>        parameters: parameters,</a:t>
            </a:r>
          </a:p>
          <a:p>
            <a:r>
              <a:rPr lang="en-AU" sz="700"/>
              <a:t>        getFeatureInfoParameters: parameters,</a:t>
            </a:r>
          </a:p>
          <a:p>
            <a:r>
              <a:rPr lang="en-AU" sz="700"/>
              <a:t>        tilingScheme: defined(this.tilingScheme) ? this.tilingScheme : new WebMercatorTilingScheme(),</a:t>
            </a:r>
          </a:p>
          <a:p>
            <a:r>
              <a:rPr lang="en-AU" sz="700"/>
              <a:t>        maximumLevel: maximumLevel</a:t>
            </a:r>
          </a:p>
          <a:p>
            <a:r>
              <a:rPr lang="en-AU" sz="700"/>
              <a:t>    });</a:t>
            </a:r>
          </a:p>
        </p:txBody>
      </p:sp>
      <p:pic>
        <p:nvPicPr>
          <p:cNvPr id="64" name="Picture 63">
            <a:extLst>
              <a:ext uri="{FF2B5EF4-FFF2-40B4-BE49-F238E27FC236}">
                <a16:creationId xmlns:a16="http://schemas.microsoft.com/office/drawing/2014/main" id="{04D503D1-DB79-45E9-8BC1-CF29C510BA3B}"/>
              </a:ext>
            </a:extLst>
          </p:cNvPr>
          <p:cNvPicPr>
            <a:picLocks noChangeAspect="1"/>
          </p:cNvPicPr>
          <p:nvPr/>
        </p:nvPicPr>
        <p:blipFill>
          <a:blip r:embed="rId4"/>
          <a:stretch>
            <a:fillRect/>
          </a:stretch>
        </p:blipFill>
        <p:spPr>
          <a:xfrm>
            <a:off x="6209377" y="5275207"/>
            <a:ext cx="853016" cy="992734"/>
          </a:xfrm>
          <a:prstGeom prst="rect">
            <a:avLst/>
          </a:prstGeom>
        </p:spPr>
      </p:pic>
      <p:pic>
        <p:nvPicPr>
          <p:cNvPr id="65" name="Picture 64">
            <a:extLst>
              <a:ext uri="{FF2B5EF4-FFF2-40B4-BE49-F238E27FC236}">
                <a16:creationId xmlns:a16="http://schemas.microsoft.com/office/drawing/2014/main" id="{440F4FBD-5082-4ED7-925C-5DDF56571C9A}"/>
              </a:ext>
            </a:extLst>
          </p:cNvPr>
          <p:cNvPicPr>
            <a:picLocks noChangeAspect="1"/>
          </p:cNvPicPr>
          <p:nvPr/>
        </p:nvPicPr>
        <p:blipFill>
          <a:blip r:embed="rId5"/>
          <a:stretch>
            <a:fillRect/>
          </a:stretch>
        </p:blipFill>
        <p:spPr>
          <a:xfrm>
            <a:off x="5277864" y="4385698"/>
            <a:ext cx="983581" cy="885600"/>
          </a:xfrm>
          <a:prstGeom prst="rect">
            <a:avLst/>
          </a:prstGeom>
        </p:spPr>
      </p:pic>
      <p:pic>
        <p:nvPicPr>
          <p:cNvPr id="66" name="Picture 65">
            <a:extLst>
              <a:ext uri="{FF2B5EF4-FFF2-40B4-BE49-F238E27FC236}">
                <a16:creationId xmlns:a16="http://schemas.microsoft.com/office/drawing/2014/main" id="{AB0DF261-BD30-419D-A0E0-86391A1B9094}"/>
              </a:ext>
            </a:extLst>
          </p:cNvPr>
          <p:cNvPicPr>
            <a:picLocks noChangeAspect="1"/>
          </p:cNvPicPr>
          <p:nvPr/>
        </p:nvPicPr>
        <p:blipFill>
          <a:blip r:embed="rId6"/>
          <a:stretch>
            <a:fillRect/>
          </a:stretch>
        </p:blipFill>
        <p:spPr>
          <a:xfrm>
            <a:off x="6213267" y="4386216"/>
            <a:ext cx="853963" cy="886948"/>
          </a:xfrm>
          <a:prstGeom prst="rect">
            <a:avLst/>
          </a:prstGeom>
        </p:spPr>
      </p:pic>
      <p:grpSp>
        <p:nvGrpSpPr>
          <p:cNvPr id="32" name="Group 31">
            <a:extLst>
              <a:ext uri="{FF2B5EF4-FFF2-40B4-BE49-F238E27FC236}">
                <a16:creationId xmlns:a16="http://schemas.microsoft.com/office/drawing/2014/main" id="{C65E8A01-078A-4B1B-830F-8CEEFFBA8688}"/>
              </a:ext>
            </a:extLst>
          </p:cNvPr>
          <p:cNvGrpSpPr/>
          <p:nvPr/>
        </p:nvGrpSpPr>
        <p:grpSpPr>
          <a:xfrm>
            <a:off x="5275655" y="5253345"/>
            <a:ext cx="938537" cy="1013214"/>
            <a:chOff x="5142801" y="5214277"/>
            <a:chExt cx="1017277" cy="1081586"/>
          </a:xfrm>
        </p:grpSpPr>
        <p:pic>
          <p:nvPicPr>
            <p:cNvPr id="67" name="Picture 66">
              <a:extLst>
                <a:ext uri="{FF2B5EF4-FFF2-40B4-BE49-F238E27FC236}">
                  <a16:creationId xmlns:a16="http://schemas.microsoft.com/office/drawing/2014/main" id="{F88B0089-A066-4DF5-902B-2FA0DC801FAA}"/>
                </a:ext>
              </a:extLst>
            </p:cNvPr>
            <p:cNvPicPr>
              <a:picLocks noChangeAspect="1"/>
            </p:cNvPicPr>
            <p:nvPr/>
          </p:nvPicPr>
          <p:blipFill>
            <a:blip r:embed="rId7"/>
            <a:stretch>
              <a:fillRect/>
            </a:stretch>
          </p:blipFill>
          <p:spPr>
            <a:xfrm>
              <a:off x="5142801" y="5214277"/>
              <a:ext cx="1017277" cy="926277"/>
            </a:xfrm>
            <a:prstGeom prst="rect">
              <a:avLst/>
            </a:prstGeom>
          </p:spPr>
        </p:pic>
        <p:sp>
          <p:nvSpPr>
            <p:cNvPr id="68" name="Rectangle 67">
              <a:extLst>
                <a:ext uri="{FF2B5EF4-FFF2-40B4-BE49-F238E27FC236}">
                  <a16:creationId xmlns:a16="http://schemas.microsoft.com/office/drawing/2014/main" id="{06CC2360-2AFF-49CA-B931-29A1CF13FB51}"/>
                </a:ext>
              </a:extLst>
            </p:cNvPr>
            <p:cNvSpPr/>
            <p:nvPr/>
          </p:nvSpPr>
          <p:spPr>
            <a:xfrm>
              <a:off x="5145009" y="6128160"/>
              <a:ext cx="1014527" cy="167703"/>
            </a:xfrm>
            <a:prstGeom prst="rect">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31" name="Picture 30">
            <a:extLst>
              <a:ext uri="{FF2B5EF4-FFF2-40B4-BE49-F238E27FC236}">
                <a16:creationId xmlns:a16="http://schemas.microsoft.com/office/drawing/2014/main" id="{8A28063D-6DB3-4874-AAF4-20BB5C2B6507}"/>
              </a:ext>
            </a:extLst>
          </p:cNvPr>
          <p:cNvPicPr>
            <a:picLocks noChangeAspect="1"/>
          </p:cNvPicPr>
          <p:nvPr/>
        </p:nvPicPr>
        <p:blipFill>
          <a:blip r:embed="rId8"/>
          <a:stretch>
            <a:fillRect/>
          </a:stretch>
        </p:blipFill>
        <p:spPr>
          <a:xfrm>
            <a:off x="2407935" y="4378330"/>
            <a:ext cx="2708477" cy="1888229"/>
          </a:xfrm>
          <a:prstGeom prst="rect">
            <a:avLst/>
          </a:prstGeom>
          <a:ln>
            <a:solidFill>
              <a:schemeClr val="tx1"/>
            </a:solidFill>
          </a:ln>
        </p:spPr>
      </p:pic>
      <p:sp>
        <p:nvSpPr>
          <p:cNvPr id="63" name="Rectangle 62">
            <a:extLst>
              <a:ext uri="{FF2B5EF4-FFF2-40B4-BE49-F238E27FC236}">
                <a16:creationId xmlns:a16="http://schemas.microsoft.com/office/drawing/2014/main" id="{D29C8D59-0D19-421F-81AA-F103E048EC43}"/>
              </a:ext>
            </a:extLst>
          </p:cNvPr>
          <p:cNvSpPr/>
          <p:nvPr/>
        </p:nvSpPr>
        <p:spPr>
          <a:xfrm>
            <a:off x="7309006" y="4155108"/>
            <a:ext cx="4705413" cy="1323439"/>
          </a:xfrm>
          <a:prstGeom prst="rect">
            <a:avLst/>
          </a:prstGeom>
          <a:solidFill>
            <a:srgbClr val="ECECEC"/>
          </a:solidFill>
          <a:ln>
            <a:solidFill>
              <a:schemeClr val="tx1"/>
            </a:solidFill>
          </a:ln>
        </p:spPr>
        <p:txBody>
          <a:bodyPr wrap="square" rtlCol="0">
            <a:spAutoFit/>
          </a:bodyPr>
          <a:lstStyle/>
          <a:p>
            <a:r>
              <a:rPr lang="en-AU" sz="800">
                <a:solidFill>
                  <a:schemeClr val="accent2">
                    <a:lumMod val="50000"/>
                  </a:schemeClr>
                </a:solidFill>
              </a:rPr>
              <a:t>gopath/src/github.com/nci/gsky/ows.go:220:</a:t>
            </a:r>
            <a:r>
              <a:rPr lang="en-GB" sz="800">
                <a:solidFill>
                  <a:schemeClr val="accent2">
                    <a:lumMod val="50000"/>
                  </a:schemeClr>
                </a:solidFill>
              </a:rPr>
              <a:t>:</a:t>
            </a:r>
            <a:endParaRPr lang="en-AU" sz="800">
              <a:solidFill>
                <a:schemeClr val="accent2">
                  <a:lumMod val="50000"/>
                </a:schemeClr>
              </a:solidFill>
            </a:endParaRPr>
          </a:p>
          <a:p>
            <a:r>
              <a:rPr lang="en-AU" sz="800"/>
              <a:t>case GetMap:</a:t>
            </a:r>
          </a:p>
          <a:p>
            <a:r>
              <a:rPr lang="en-AU" sz="800"/>
              <a:t>proc.InitTilePipeline(ctx, conf.ServiceConfig.MASAddress, conf.ServiceConfig.WorkerNodes, conf.Layers[idx].MaxGrpcRecvMsgSize, conf.Layers[idx].WmsPolygonShardConcLimit, conf.ServiceConfig.MaxGrpcBufferSize, errChan)</a:t>
            </a:r>
          </a:p>
          <a:p>
            <a:br>
              <a:rPr lang="en-AU" sz="800"/>
            </a:br>
            <a:r>
              <a:rPr lang="en-AU" sz="800"/>
              <a:t>out, err := utils.EncodePNG(norm, styleLayer.Palette)</a:t>
            </a:r>
          </a:p>
          <a:p>
            <a:br>
              <a:rPr lang="en-AU" sz="800"/>
            </a:br>
            <a:r>
              <a:rPr lang="en-AU" sz="800"/>
              <a:t>w.Write(out)</a:t>
            </a:r>
          </a:p>
          <a:p>
            <a:endParaRPr lang="en-AU" sz="800"/>
          </a:p>
        </p:txBody>
      </p:sp>
      <p:sp>
        <p:nvSpPr>
          <p:cNvPr id="48" name="Rectangle 47">
            <a:extLst>
              <a:ext uri="{FF2B5EF4-FFF2-40B4-BE49-F238E27FC236}">
                <a16:creationId xmlns:a16="http://schemas.microsoft.com/office/drawing/2014/main" id="{DF3A69E2-077F-41F8-A95C-E20927B0E39B}"/>
              </a:ext>
            </a:extLst>
          </p:cNvPr>
          <p:cNvSpPr/>
          <p:nvPr/>
        </p:nvSpPr>
        <p:spPr>
          <a:xfrm>
            <a:off x="2398605" y="3890104"/>
            <a:ext cx="4662000" cy="461665"/>
          </a:xfrm>
          <a:prstGeom prst="rect">
            <a:avLst/>
          </a:prstGeom>
          <a:solidFill>
            <a:srgbClr val="EEEEEE"/>
          </a:solidFill>
          <a:ln>
            <a:solidFill>
              <a:schemeClr val="tx1"/>
            </a:solidFill>
          </a:ln>
        </p:spPr>
        <p:txBody>
          <a:bodyPr wrap="square" rtlCol="0">
            <a:spAutoFit/>
          </a:bodyPr>
          <a:lstStyle/>
          <a:p>
            <a:r>
              <a:rPr lang="en-AU" sz="800">
                <a:solidFill>
                  <a:schemeClr val="accent2">
                    <a:lumMod val="50000"/>
                  </a:schemeClr>
                </a:solidFill>
              </a:rPr>
              <a:t>gopath/src/github.com/nci/gsky/ows.go:206:</a:t>
            </a:r>
          </a:p>
          <a:p>
            <a:r>
              <a:rPr lang="en-AU" sz="800"/>
              <a:t>case DescribeLayer:</a:t>
            </a:r>
          </a:p>
          <a:p>
            <a:r>
              <a:rPr lang="en-AU" sz="800"/>
              <a:t>utils.ExecuteWriteTemplateFile(w, conf.Layers[idx], utils.DataDir+"/templates/WMS_DescribeLayer.tpl")</a:t>
            </a:r>
          </a:p>
        </p:txBody>
      </p:sp>
      <mc:AlternateContent xmlns:mc="http://schemas.openxmlformats.org/markup-compatibility/2006" xmlns:am3d="http://schemas.microsoft.com/office/drawing/2017/model3d">
        <mc:Choice Requires="am3d">
          <p:graphicFrame>
            <p:nvGraphicFramePr>
              <p:cNvPr id="44" name="3D Model 43" descr="Jellyfish">
                <a:extLst>
                  <a:ext uri="{FF2B5EF4-FFF2-40B4-BE49-F238E27FC236}">
                    <a16:creationId xmlns:a16="http://schemas.microsoft.com/office/drawing/2014/main" id="{60ABA14A-56F5-4DED-BFF1-4C9AFE2D3B93}"/>
                  </a:ext>
                </a:extLst>
              </p:cNvPr>
              <p:cNvGraphicFramePr>
                <a:graphicFrameLocks noChangeAspect="1"/>
              </p:cNvGraphicFramePr>
              <p:nvPr>
                <p:extLst>
                  <p:ext uri="{D42A27DB-BD31-4B8C-83A1-F6EECF244321}">
                    <p14:modId xmlns:p14="http://schemas.microsoft.com/office/powerpoint/2010/main" val="3873339546"/>
                  </p:ext>
                </p:extLst>
              </p:nvPr>
            </p:nvGraphicFramePr>
            <p:xfrm>
              <a:off x="135008" y="925763"/>
              <a:ext cx="2085567" cy="4599676"/>
            </p:xfrm>
            <a:graphic>
              <a:graphicData uri="http://schemas.microsoft.com/office/drawing/2017/model3d">
                <am3d:model3d r:embed="rId9">
                  <am3d:spPr>
                    <a:xfrm>
                      <a:off x="0" y="0"/>
                      <a:ext cx="2085567" cy="4599676"/>
                    </a:xfrm>
                    <a:prstGeom prst="rect">
                      <a:avLst/>
                    </a:prstGeom>
                  </am3d:spPr>
                  <am3d:camera>
                    <am3d:pos x="0" y="0" z="59230359"/>
                    <am3d:up dx="0" dy="36000000" dz="0"/>
                    <am3d:lookAt x="0" y="0" z="0"/>
                    <am3d:perspective fov="2700000"/>
                  </am3d:camera>
                  <am3d:trans>
                    <am3d:meterPerModelUnit n="309827" d="1000000"/>
                    <am3d:preTrans dx="0" dy="-17997510" dz="988462"/>
                    <am3d:scale>
                      <am3d:sx n="1000000" d="1000000"/>
                      <am3d:sy n="1000000" d="1000000"/>
                      <am3d:sz n="1000000" d="1000000"/>
                    </am3d:scale>
                    <am3d:rot/>
                    <am3d:postTrans dx="0" dy="0" dz="0"/>
                  </am3d:trans>
                  <am3d:attrSrcUrl r:id="rId10"/>
                  <am3d:raster rName="Office3DRenderer" rVer="16.0.8326">
                    <am3d:blip r:embed="rId11"/>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 Model 43" descr="Jellyfish">
                <a:extLst>
                  <a:ext uri="{FF2B5EF4-FFF2-40B4-BE49-F238E27FC236}">
                    <a16:creationId xmlns:a16="http://schemas.microsoft.com/office/drawing/2014/main" id="{60ABA14A-56F5-4DED-BFF1-4C9AFE2D3B93}"/>
                  </a:ext>
                </a:extLst>
              </p:cNvPr>
              <p:cNvPicPr>
                <a:picLocks noGrp="1" noRot="1" noChangeAspect="1" noMove="1" noResize="1" noEditPoints="1" noAdjustHandles="1" noChangeArrowheads="1" noChangeShapeType="1" noCrop="1"/>
              </p:cNvPicPr>
              <p:nvPr/>
            </p:nvPicPr>
            <p:blipFill>
              <a:blip r:embed="rId12"/>
              <a:stretch>
                <a:fillRect/>
              </a:stretch>
            </p:blipFill>
            <p:spPr>
              <a:xfrm>
                <a:off x="135008" y="925763"/>
                <a:ext cx="2085567" cy="4599676"/>
              </a:xfrm>
              <a:prstGeom prst="rect">
                <a:avLst/>
              </a:prstGeom>
            </p:spPr>
          </p:pic>
        </mc:Fallback>
      </mc:AlternateContent>
      <p:pic>
        <p:nvPicPr>
          <p:cNvPr id="11" name="Picture 10">
            <a:extLst>
              <a:ext uri="{FF2B5EF4-FFF2-40B4-BE49-F238E27FC236}">
                <a16:creationId xmlns:a16="http://schemas.microsoft.com/office/drawing/2014/main" id="{D903A820-1474-4BE1-AF4C-6BF6DF2C5322}"/>
              </a:ext>
            </a:extLst>
          </p:cNvPr>
          <p:cNvPicPr>
            <a:picLocks noChangeAspect="1"/>
          </p:cNvPicPr>
          <p:nvPr/>
        </p:nvPicPr>
        <p:blipFill>
          <a:blip r:embed="rId13"/>
          <a:stretch>
            <a:fillRect/>
          </a:stretch>
        </p:blipFill>
        <p:spPr>
          <a:xfrm>
            <a:off x="2407934" y="884152"/>
            <a:ext cx="4662000" cy="1930875"/>
          </a:xfrm>
          <a:prstGeom prst="rect">
            <a:avLst/>
          </a:prstGeom>
          <a:ln w="3175">
            <a:solidFill>
              <a:schemeClr val="tx1"/>
            </a:solidFill>
          </a:ln>
        </p:spPr>
      </p:pic>
      <p:sp>
        <p:nvSpPr>
          <p:cNvPr id="104" name="Rectangle 103">
            <a:extLst>
              <a:ext uri="{FF2B5EF4-FFF2-40B4-BE49-F238E27FC236}">
                <a16:creationId xmlns:a16="http://schemas.microsoft.com/office/drawing/2014/main" id="{FBB43982-0DF4-4B2A-A21F-990D0C63765D}"/>
              </a:ext>
            </a:extLst>
          </p:cNvPr>
          <p:cNvSpPr/>
          <p:nvPr/>
        </p:nvSpPr>
        <p:spPr>
          <a:xfrm>
            <a:off x="4513282" y="3228868"/>
            <a:ext cx="357808" cy="286247"/>
          </a:xfrm>
          <a:prstGeom prst="rect">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TextBox 52">
            <a:extLst>
              <a:ext uri="{FF2B5EF4-FFF2-40B4-BE49-F238E27FC236}">
                <a16:creationId xmlns:a16="http://schemas.microsoft.com/office/drawing/2014/main" id="{658511CA-45B3-4F2A-9557-9D091309F682}"/>
              </a:ext>
            </a:extLst>
          </p:cNvPr>
          <p:cNvSpPr txBox="1"/>
          <p:nvPr/>
        </p:nvSpPr>
        <p:spPr>
          <a:xfrm>
            <a:off x="2398605" y="2854348"/>
            <a:ext cx="4662000" cy="692497"/>
          </a:xfrm>
          <a:prstGeom prst="rect">
            <a:avLst/>
          </a:prstGeom>
          <a:solidFill>
            <a:srgbClr val="F5F5F5"/>
          </a:solidFill>
          <a:ln>
            <a:solidFill>
              <a:schemeClr val="tx1"/>
            </a:solidFill>
          </a:ln>
        </p:spPr>
        <p:txBody>
          <a:bodyPr wrap="square" rtlCol="0">
            <a:spAutoFit/>
          </a:bodyPr>
          <a:lstStyle/>
          <a:p>
            <a:r>
              <a:rPr lang="en-AU" sz="800">
                <a:solidFill>
                  <a:schemeClr val="bg2">
                    <a:lumMod val="50000"/>
                  </a:schemeClr>
                </a:solidFill>
              </a:rPr>
              <a:t>/TerriaMap/build/TerriaJS/build/TerriaJS-specs.js:45298:</a:t>
            </a:r>
            <a:endParaRPr lang="en-AU" sz="600">
              <a:solidFill>
                <a:schemeClr val="bg2">
                  <a:lumMod val="50000"/>
                </a:schemeClr>
              </a:solidFill>
            </a:endParaRPr>
          </a:p>
          <a:p>
            <a:r>
              <a:rPr lang="en-US" sz="800"/>
              <a:t>var describeLayersURL = cleanUrl(that.url) + '?service=WMS&amp;version=1.1.1&amp;sld_version=1.1.0&amp;request=DescribeLayer&amp;layers=' + encodeURIComponent(that.layers);</a:t>
            </a:r>
          </a:p>
          <a:p>
            <a:endParaRPr lang="en-AU" sz="700"/>
          </a:p>
        </p:txBody>
      </p:sp>
      <p:sp>
        <p:nvSpPr>
          <p:cNvPr id="54" name="TextBox 53">
            <a:extLst>
              <a:ext uri="{FF2B5EF4-FFF2-40B4-BE49-F238E27FC236}">
                <a16:creationId xmlns:a16="http://schemas.microsoft.com/office/drawing/2014/main" id="{AC1AB0CC-EA53-4A49-831E-B6C59498AFDC}"/>
              </a:ext>
            </a:extLst>
          </p:cNvPr>
          <p:cNvSpPr txBox="1"/>
          <p:nvPr/>
        </p:nvSpPr>
        <p:spPr>
          <a:xfrm>
            <a:off x="2398605" y="3568542"/>
            <a:ext cx="4662000" cy="307777"/>
          </a:xfrm>
          <a:prstGeom prst="rect">
            <a:avLst/>
          </a:prstGeom>
          <a:solidFill>
            <a:srgbClr val="F1F1F1"/>
          </a:solidFill>
          <a:ln>
            <a:solidFill>
              <a:schemeClr val="tx1"/>
            </a:solidFill>
          </a:ln>
        </p:spPr>
        <p:txBody>
          <a:bodyPr wrap="square" rtlCol="0">
            <a:spAutoFit/>
          </a:bodyPr>
          <a:lstStyle/>
          <a:p>
            <a:r>
              <a:rPr lang="en-AU" sz="700">
                <a:solidFill>
                  <a:schemeClr val="accent5">
                    <a:lumMod val="75000"/>
                  </a:schemeClr>
                </a:solidFill>
              </a:rPr>
              <a:t>http://130.56.242.15/ows/geoglam?service=WMS&amp;version=1.1.1&amp;sld_version=1.1.0&amp;request=DescribeLayer&amp;layers=global%3Ac6%3Amonthly_anom_frac_cover</a:t>
            </a:r>
            <a:endParaRPr lang="en-AU" sz="700"/>
          </a:p>
        </p:txBody>
      </p:sp>
      <p:sp>
        <p:nvSpPr>
          <p:cNvPr id="91" name="Slide Number Placeholder 4">
            <a:extLst>
              <a:ext uri="{FF2B5EF4-FFF2-40B4-BE49-F238E27FC236}">
                <a16:creationId xmlns:a16="http://schemas.microsoft.com/office/drawing/2014/main" id="{6E24EB72-31B9-4B19-84BD-C72BF8B91A38}"/>
              </a:ext>
            </a:extLst>
          </p:cNvPr>
          <p:cNvSpPr txBox="1">
            <a:spLocks/>
          </p:cNvSpPr>
          <p:nvPr/>
        </p:nvSpPr>
        <p:spPr>
          <a:xfrm>
            <a:off x="11465866" y="6011578"/>
            <a:ext cx="764215"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mtClean="0"/>
              <a:pPr/>
              <a:t>5</a:t>
            </a:fld>
            <a:endParaRPr lang="en-US" dirty="0"/>
          </a:p>
        </p:txBody>
      </p:sp>
      <p:sp>
        <p:nvSpPr>
          <p:cNvPr id="2" name="Rectangle: Rounded Corners 1">
            <a:extLst>
              <a:ext uri="{FF2B5EF4-FFF2-40B4-BE49-F238E27FC236}">
                <a16:creationId xmlns:a16="http://schemas.microsoft.com/office/drawing/2014/main" id="{020EE1C9-0BE4-4017-86CA-FA3DB79F16FB}"/>
              </a:ext>
            </a:extLst>
          </p:cNvPr>
          <p:cNvSpPr/>
          <p:nvPr/>
        </p:nvSpPr>
        <p:spPr>
          <a:xfrm>
            <a:off x="7309006" y="5619219"/>
            <a:ext cx="4705413" cy="533031"/>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End of the slide show !</a:t>
            </a:r>
            <a:endParaRPr lang="en-AU" sz="3200" b="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ustDataLst>
      <p:tags r:id="rId1"/>
    </p:custDataLst>
    <p:extLst>
      <p:ext uri="{BB962C8B-B14F-4D97-AF65-F5344CB8AC3E}">
        <p14:creationId xmlns:p14="http://schemas.microsoft.com/office/powerpoint/2010/main" val="1885638777"/>
      </p:ext>
    </p:extLst>
  </p:cSld>
  <p:clrMapOvr>
    <a:masterClrMapping/>
  </p:clrMapOvr>
  <mc:AlternateContent xmlns:mc="http://schemas.openxmlformats.org/markup-compatibility/2006">
    <mc:Choice xmlns:p14="http://schemas.microsoft.com/office/powerpoint/2010/main" Requires="p14">
      <p:transition spd="slow" p14:dur="2000" advTm="108648"/>
    </mc:Choice>
    <mc:Fallback>
      <p:transition spd="slow" advTm="1086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mph" presetSubtype="128" accel="10000" decel="10000" fill="hold" nodeType="clickEffect">
                                  <p:stCondLst>
                                    <p:cond delay="0"/>
                                  </p:stCondLst>
                                  <p:childTnLst>
                                    <p:animRot by="21600000">
                                      <p:cBhvr>
                                        <p:cTn id="6" dur="10000" fill="hold"/>
                                        <p:tgtEl>
                                          <p:spTgt spid="44"/>
                                        </p:tgtEl>
                                        <p:attrNameLst>
                                          <p:attrName>3d.view.rotation.y</p:attrName>
                                        </p:attrNameLst>
                                      </p:cBhvr>
                                    </p:animRo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0.00325 7.40741E-7 L 0.10208 0.05393 " pathEditMode="relative" rAng="0" ptsTypes="AA">
                                      <p:cBhvr>
                                        <p:cTn id="10" dur="2000" fill="hold"/>
                                        <p:tgtEl>
                                          <p:spTgt spid="14"/>
                                        </p:tgtEl>
                                        <p:attrNameLst>
                                          <p:attrName>ppt_x</p:attrName>
                                          <p:attrName>ppt_y</p:attrName>
                                        </p:attrNameLst>
                                      </p:cBhvr>
                                      <p:rCtr x="4935" y="2685"/>
                                    </p:animMotion>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0" nodeType="clickEffect">
                                  <p:stCondLst>
                                    <p:cond delay="0"/>
                                  </p:stCondLst>
                                  <p:childTnLst>
                                    <p:animMotion origin="layout" path="M 1.04167E-6 -1.85185E-6 L 1.04167E-6 0.11412 " pathEditMode="relative" rAng="0" ptsTypes="AA">
                                      <p:cBhvr>
                                        <p:cTn id="19" dur="2000" fill="hold"/>
                                        <p:tgtEl>
                                          <p:spTgt spid="21"/>
                                        </p:tgtEl>
                                        <p:attrNameLst>
                                          <p:attrName>ppt_x</p:attrName>
                                          <p:attrName>ppt_y</p:attrName>
                                        </p:attrNameLst>
                                      </p:cBhvr>
                                      <p:rCtr x="0" y="569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0" nodeType="clickEffect">
                                  <p:stCondLst>
                                    <p:cond delay="0"/>
                                  </p:stCondLst>
                                  <p:childTnLst>
                                    <p:animMotion origin="layout" path="M 1.04167E-6 -0.00903 L 1.04167E-6 0.06759 " pathEditMode="relative" rAng="0" ptsTypes="AA">
                                      <p:cBhvr>
                                        <p:cTn id="33" dur="2000" fill="hold"/>
                                        <p:tgtEl>
                                          <p:spTgt spid="25"/>
                                        </p:tgtEl>
                                        <p:attrNameLst>
                                          <p:attrName>ppt_x</p:attrName>
                                          <p:attrName>ppt_y</p:attrName>
                                        </p:attrNameLst>
                                      </p:cBhvr>
                                      <p:rCtr x="0" y="3819"/>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2.70833E-6 1.85185E-6 L -2.70833E-6 0.05856 " pathEditMode="relative" rAng="0" ptsTypes="AA">
                                      <p:cBhvr>
                                        <p:cTn id="42" dur="2000" fill="hold"/>
                                        <p:tgtEl>
                                          <p:spTgt spid="70"/>
                                        </p:tgtEl>
                                        <p:attrNameLst>
                                          <p:attrName>ppt_x</p:attrName>
                                          <p:attrName>ppt_y</p:attrName>
                                        </p:attrNameLst>
                                      </p:cBhvr>
                                      <p:rCtr x="0" y="2917"/>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0.02487 7.40741E-7 L -0.02487 0.05856 " pathEditMode="relative" rAng="0" ptsTypes="AA">
                                      <p:cBhvr>
                                        <p:cTn id="51" dur="2000" fill="hold"/>
                                        <p:tgtEl>
                                          <p:spTgt spid="72"/>
                                        </p:tgtEl>
                                        <p:attrNameLst>
                                          <p:attrName>ppt_x</p:attrName>
                                          <p:attrName>ppt_y</p:attrName>
                                        </p:attrNameLst>
                                      </p:cBhvr>
                                      <p:rCtr x="0" y="2917"/>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43" presetClass="path" presetSubtype="0" accel="50000" decel="50000" fill="hold" grpId="0" nodeType="clickEffect">
                                  <p:stCondLst>
                                    <p:cond delay="0"/>
                                  </p:stCondLst>
                                  <p:childTnLst>
                                    <p:animMotion origin="layout" path="M -0.00013 -0.00116 L 0.10755 -0.00116 C 0.15586 -0.00116 0.21536 -0.1375 0.21536 -0.24792 L 0.21536 -0.49468 " pathEditMode="relative" rAng="0" ptsTypes="AAAA">
                                      <p:cBhvr>
                                        <p:cTn id="60" dur="2000" fill="hold"/>
                                        <p:tgtEl>
                                          <p:spTgt spid="73"/>
                                        </p:tgtEl>
                                        <p:attrNameLst>
                                          <p:attrName>ppt_x</p:attrName>
                                          <p:attrName>ppt_y</p:attrName>
                                        </p:attrNameLst>
                                      </p:cBhvr>
                                      <p:rCtr x="10768" y="-2467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path" presetSubtype="0" accel="50000" decel="50000" fill="hold" grpId="0" nodeType="clickEffect">
                                  <p:stCondLst>
                                    <p:cond delay="0"/>
                                  </p:stCondLst>
                                  <p:childTnLst>
                                    <p:animMotion origin="layout" path="M 2.29167E-6 -2.59259E-6 L 2.29167E-6 0.07894 " pathEditMode="relative" rAng="0" ptsTypes="AA">
                                      <p:cBhvr>
                                        <p:cTn id="69" dur="2000" fill="hold"/>
                                        <p:tgtEl>
                                          <p:spTgt spid="74"/>
                                        </p:tgtEl>
                                        <p:attrNameLst>
                                          <p:attrName>ppt_x</p:attrName>
                                          <p:attrName>ppt_y</p:attrName>
                                        </p:attrNameLst>
                                      </p:cBhvr>
                                      <p:rCtr x="0" y="3935"/>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path" presetSubtype="0" accel="50000" decel="50000" fill="hold" grpId="0" nodeType="clickEffect">
                                  <p:stCondLst>
                                    <p:cond delay="0"/>
                                  </p:stCondLst>
                                  <p:childTnLst>
                                    <p:animMotion origin="layout" path="M 1.875E-6 3.7037E-6 L 1.875E-6 0.16759 " pathEditMode="relative" rAng="0" ptsTypes="AA">
                                      <p:cBhvr>
                                        <p:cTn id="78" dur="2000" fill="hold"/>
                                        <p:tgtEl>
                                          <p:spTgt spid="75"/>
                                        </p:tgtEl>
                                        <p:attrNameLst>
                                          <p:attrName>ppt_x</p:attrName>
                                          <p:attrName>ppt_y</p:attrName>
                                        </p:attrNameLst>
                                      </p:cBhvr>
                                      <p:rCtr x="0" y="8380"/>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0" nodeType="clickEffect">
                                  <p:stCondLst>
                                    <p:cond delay="0"/>
                                  </p:stCondLst>
                                  <p:childTnLst>
                                    <p:animMotion origin="layout" path="M -2.91667E-6 3.7037E-7 L -2.91667E-6 0.11412 " pathEditMode="relative" rAng="0" ptsTypes="AA">
                                      <p:cBhvr>
                                        <p:cTn id="87" dur="2000" fill="hold"/>
                                        <p:tgtEl>
                                          <p:spTgt spid="76"/>
                                        </p:tgtEl>
                                        <p:attrNameLst>
                                          <p:attrName>ppt_x</p:attrName>
                                          <p:attrName>ppt_y</p:attrName>
                                        </p:attrNameLst>
                                      </p:cBhvr>
                                      <p:rCtr x="0" y="5694"/>
                                    </p:animMotion>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grpId="0" nodeType="clickEffect">
                                  <p:stCondLst>
                                    <p:cond delay="0"/>
                                  </p:stCondLst>
                                  <p:childTnLst>
                                    <p:animMotion origin="layout" path="M -2.91667E-6 -0.025 L -2.91667E-6 0.13032 " pathEditMode="relative" rAng="0" ptsTypes="AA">
                                      <p:cBhvr>
                                        <p:cTn id="96" dur="2000" fill="hold"/>
                                        <p:tgtEl>
                                          <p:spTgt spid="77"/>
                                        </p:tgtEl>
                                        <p:attrNameLst>
                                          <p:attrName>ppt_x</p:attrName>
                                          <p:attrName>ppt_y</p:attrName>
                                        </p:attrNameLst>
                                      </p:cBhvr>
                                      <p:rCtr x="0" y="7755"/>
                                    </p:animMotion>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grpId="0" nodeType="clickEffect">
                                  <p:stCondLst>
                                    <p:cond delay="0"/>
                                  </p:stCondLst>
                                  <p:childTnLst>
                                    <p:animMotion origin="layout" path="M 3.125E-6 -0.00417 L 3.125E-6 0.15069 " pathEditMode="relative" rAng="0" ptsTypes="AA">
                                      <p:cBhvr>
                                        <p:cTn id="105" dur="2000" fill="hold"/>
                                        <p:tgtEl>
                                          <p:spTgt spid="78"/>
                                        </p:tgtEl>
                                        <p:attrNameLst>
                                          <p:attrName>ppt_x</p:attrName>
                                          <p:attrName>ppt_y</p:attrName>
                                        </p:attrNameLst>
                                      </p:cBhvr>
                                      <p:rCtr x="0" y="7731"/>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childTnLst>
                          </p:cTn>
                        </p:par>
                      </p:childTnLst>
                    </p:cTn>
                  </p:par>
                  <p:par>
                    <p:cTn id="111" fill="hold">
                      <p:stCondLst>
                        <p:cond delay="indefinite"/>
                      </p:stCondLst>
                      <p:childTnLst>
                        <p:par>
                          <p:cTn id="112" fill="hold">
                            <p:stCondLst>
                              <p:cond delay="0"/>
                            </p:stCondLst>
                            <p:childTnLst>
                              <p:par>
                                <p:cTn id="113" presetID="35" presetClass="path" presetSubtype="0" accel="50000" decel="50000" fill="hold" grpId="0" nodeType="clickEffect">
                                  <p:stCondLst>
                                    <p:cond delay="0"/>
                                  </p:stCondLst>
                                  <p:childTnLst>
                                    <p:animMotion origin="layout" path="M 3.54167E-6 4.07407E-6 L -0.15925 4.07407E-6 " pathEditMode="relative" rAng="0" ptsTypes="AA">
                                      <p:cBhvr>
                                        <p:cTn id="114" dur="2000" fill="hold"/>
                                        <p:tgtEl>
                                          <p:spTgt spid="79"/>
                                        </p:tgtEl>
                                        <p:attrNameLst>
                                          <p:attrName>ppt_x</p:attrName>
                                          <p:attrName>ppt_y</p:attrName>
                                        </p:attrNameLst>
                                      </p:cBhvr>
                                      <p:rCtr x="-7969" y="0"/>
                                    </p:animMotion>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5"/>
                                        </p:tgtEl>
                                        <p:attrNameLst>
                                          <p:attrName>style.visibility</p:attrName>
                                        </p:attrNameLst>
                                      </p:cBhvr>
                                      <p:to>
                                        <p:strVal val="visible"/>
                                      </p:to>
                                    </p:set>
                                    <p:animEffect transition="in" filter="fade">
                                      <p:cBhvr>
                                        <p:cTn id="119" dur="500"/>
                                        <p:tgtEl>
                                          <p:spTgt spid="65"/>
                                        </p:tgtEl>
                                      </p:cBhvr>
                                    </p:animEffect>
                                  </p:childTnLst>
                                </p:cTn>
                              </p:par>
                            </p:childTnLst>
                          </p:cTn>
                        </p:par>
                      </p:childTnLst>
                    </p:cTn>
                  </p:par>
                  <p:par>
                    <p:cTn id="120" fill="hold">
                      <p:stCondLst>
                        <p:cond delay="indefinite"/>
                      </p:stCondLst>
                      <p:childTnLst>
                        <p:par>
                          <p:cTn id="121" fill="hold">
                            <p:stCondLst>
                              <p:cond delay="0"/>
                            </p:stCondLst>
                            <p:childTnLst>
                              <p:par>
                                <p:cTn id="122" presetID="42" presetClass="path" presetSubtype="0" accel="50000" decel="50000" fill="hold" grpId="0" nodeType="clickEffect">
                                  <p:stCondLst>
                                    <p:cond delay="0"/>
                                  </p:stCondLst>
                                  <p:childTnLst>
                                    <p:animMotion origin="layout" path="M 3.95833E-6 -0.02639 L 3.95833E-6 0.12986 " pathEditMode="relative" rAng="0" ptsTypes="AA">
                                      <p:cBhvr>
                                        <p:cTn id="123" dur="2000" fill="hold"/>
                                        <p:tgtEl>
                                          <p:spTgt spid="83"/>
                                        </p:tgtEl>
                                        <p:attrNameLst>
                                          <p:attrName>ppt_x</p:attrName>
                                          <p:attrName>ppt_y</p:attrName>
                                        </p:attrNameLst>
                                      </p:cBhvr>
                                      <p:rCtr x="0" y="7801"/>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82"/>
                                        </p:tgtEl>
                                        <p:attrNameLst>
                                          <p:attrName>style.visibility</p:attrName>
                                        </p:attrNameLst>
                                      </p:cBhvr>
                                      <p:to>
                                        <p:strVal val="visible"/>
                                      </p:to>
                                    </p:set>
                                    <p:animEffect transition="in" filter="fade">
                                      <p:cBhvr>
                                        <p:cTn id="128" dur="500"/>
                                        <p:tgtEl>
                                          <p:spTgt spid="82"/>
                                        </p:tgtEl>
                                      </p:cBhvr>
                                    </p:animEffect>
                                  </p:childTnLst>
                                </p:cTn>
                              </p:par>
                            </p:childTnLst>
                          </p:cTn>
                        </p:par>
                      </p:childTnLst>
                    </p:cTn>
                  </p:par>
                  <p:par>
                    <p:cTn id="129" fill="hold">
                      <p:stCondLst>
                        <p:cond delay="indefinite"/>
                      </p:stCondLst>
                      <p:childTnLst>
                        <p:par>
                          <p:cTn id="130" fill="hold">
                            <p:stCondLst>
                              <p:cond delay="0"/>
                            </p:stCondLst>
                            <p:childTnLst>
                              <p:par>
                                <p:cTn id="131" presetID="42" presetClass="path" presetSubtype="0" accel="50000" decel="50000" fill="hold" grpId="0" nodeType="clickEffect">
                                  <p:stCondLst>
                                    <p:cond delay="0"/>
                                  </p:stCondLst>
                                  <p:childTnLst>
                                    <p:animMotion origin="layout" path="M 3.125E-6 -0.00417 L 3.125E-6 0.15069 " pathEditMode="relative" rAng="0" ptsTypes="AA">
                                      <p:cBhvr>
                                        <p:cTn id="132" dur="2000" fill="hold"/>
                                        <p:tgtEl>
                                          <p:spTgt spid="88"/>
                                        </p:tgtEl>
                                        <p:attrNameLst>
                                          <p:attrName>ppt_x</p:attrName>
                                          <p:attrName>ppt_y</p:attrName>
                                        </p:attrNameLst>
                                      </p:cBhvr>
                                      <p:rCtr x="0" y="7731"/>
                                    </p:animMotion>
                                  </p:childTnLst>
                                </p:cTn>
                              </p:par>
                            </p:childTnLst>
                          </p:cTn>
                        </p:par>
                      </p:childTnLst>
                    </p:cTn>
                  </p:par>
                  <p:par>
                    <p:cTn id="133" fill="hold">
                      <p:stCondLst>
                        <p:cond delay="indefinite"/>
                      </p:stCondLst>
                      <p:childTnLst>
                        <p:par>
                          <p:cTn id="134" fill="hold">
                            <p:stCondLst>
                              <p:cond delay="0"/>
                            </p:stCondLst>
                            <p:childTnLst>
                              <p:par>
                                <p:cTn id="135" presetID="35" presetClass="path" presetSubtype="0" accel="50000" decel="50000" fill="hold" grpId="0" nodeType="clickEffect">
                                  <p:stCondLst>
                                    <p:cond delay="0"/>
                                  </p:stCondLst>
                                  <p:childTnLst>
                                    <p:animMotion origin="layout" path="M 3.54167E-6 -3.7037E-6 L -0.06315 -3.7037E-6 " pathEditMode="relative" rAng="0" ptsTypes="AA">
                                      <p:cBhvr>
                                        <p:cTn id="136" dur="2000" fill="hold"/>
                                        <p:tgtEl>
                                          <p:spTgt spid="41"/>
                                        </p:tgtEl>
                                        <p:attrNameLst>
                                          <p:attrName>ppt_x</p:attrName>
                                          <p:attrName>ppt_y</p:attrName>
                                        </p:attrNameLst>
                                      </p:cBhvr>
                                      <p:rCtr x="-3164" y="0"/>
                                    </p:animMotion>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66"/>
                                        </p:tgtEl>
                                        <p:attrNameLst>
                                          <p:attrName>style.visibility</p:attrName>
                                        </p:attrNameLst>
                                      </p:cBhvr>
                                      <p:to>
                                        <p:strVal val="visible"/>
                                      </p:to>
                                    </p:set>
                                    <p:animEffect transition="in" filter="fade">
                                      <p:cBhvr>
                                        <p:cTn id="141" dur="500"/>
                                        <p:tgtEl>
                                          <p:spTgt spid="66"/>
                                        </p:tgtEl>
                                      </p:cBhvr>
                                    </p:animEffect>
                                  </p:childTnLst>
                                </p:cTn>
                              </p:par>
                            </p:childTnLst>
                          </p:cTn>
                        </p:par>
                      </p:childTnLst>
                    </p:cTn>
                  </p:par>
                  <p:par>
                    <p:cTn id="142" fill="hold">
                      <p:stCondLst>
                        <p:cond delay="indefinite"/>
                      </p:stCondLst>
                      <p:childTnLst>
                        <p:par>
                          <p:cTn id="143" fill="hold">
                            <p:stCondLst>
                              <p:cond delay="0"/>
                            </p:stCondLst>
                            <p:childTnLst>
                              <p:par>
                                <p:cTn id="144" presetID="42" presetClass="path" presetSubtype="0" accel="50000" decel="50000" fill="hold" grpId="0" nodeType="clickEffect">
                                  <p:stCondLst>
                                    <p:cond delay="0"/>
                                  </p:stCondLst>
                                  <p:childTnLst>
                                    <p:animMotion origin="layout" path="M 8.33333E-7 -0.02639 L 8.33333E-7 0.12986 " pathEditMode="relative" rAng="0" ptsTypes="AA">
                                      <p:cBhvr>
                                        <p:cTn id="145" dur="2000" fill="hold"/>
                                        <p:tgtEl>
                                          <p:spTgt spid="84"/>
                                        </p:tgtEl>
                                        <p:attrNameLst>
                                          <p:attrName>ppt_x</p:attrName>
                                          <p:attrName>ppt_y</p:attrName>
                                        </p:attrNameLst>
                                      </p:cBhvr>
                                      <p:rCtr x="0" y="7801"/>
                                    </p:animMotion>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path" presetSubtype="0" accel="50000" decel="50000" fill="hold" grpId="0" nodeType="clickEffect">
                                  <p:stCondLst>
                                    <p:cond delay="0"/>
                                  </p:stCondLst>
                                  <p:childTnLst>
                                    <p:animMotion origin="layout" path="M 3.125E-6 -0.00417 L 3.125E-6 0.15069 " pathEditMode="relative" rAng="0" ptsTypes="AA">
                                      <p:cBhvr>
                                        <p:cTn id="154" dur="2000" fill="hold"/>
                                        <p:tgtEl>
                                          <p:spTgt spid="89"/>
                                        </p:tgtEl>
                                        <p:attrNameLst>
                                          <p:attrName>ppt_x</p:attrName>
                                          <p:attrName>ppt_y</p:attrName>
                                        </p:attrNameLst>
                                      </p:cBhvr>
                                      <p:rCtr x="0" y="7731"/>
                                    </p:animMotion>
                                  </p:childTnLst>
                                </p:cTn>
                              </p:par>
                            </p:childTnLst>
                          </p:cTn>
                        </p:par>
                      </p:childTnLst>
                    </p:cTn>
                  </p:par>
                  <p:par>
                    <p:cTn id="155" fill="hold">
                      <p:stCondLst>
                        <p:cond delay="indefinite"/>
                      </p:stCondLst>
                      <p:childTnLst>
                        <p:par>
                          <p:cTn id="156" fill="hold">
                            <p:stCondLst>
                              <p:cond delay="0"/>
                            </p:stCondLst>
                            <p:childTnLst>
                              <p:par>
                                <p:cTn id="157" presetID="35" presetClass="path" presetSubtype="0" accel="50000" decel="50000" fill="hold" grpId="0" nodeType="clickEffect">
                                  <p:stCondLst>
                                    <p:cond delay="0"/>
                                  </p:stCondLst>
                                  <p:childTnLst>
                                    <p:animMotion origin="layout" path="M 3.54167E-6 -7.40741E-7 L -0.15925 -7.40741E-7 " pathEditMode="relative" rAng="0" ptsTypes="AA">
                                      <p:cBhvr>
                                        <p:cTn id="158" dur="2000" fill="hold"/>
                                        <p:tgtEl>
                                          <p:spTgt spid="80"/>
                                        </p:tgtEl>
                                        <p:attrNameLst>
                                          <p:attrName>ppt_x</p:attrName>
                                          <p:attrName>ppt_y</p:attrName>
                                        </p:attrNameLst>
                                      </p:cBhvr>
                                      <p:rCtr x="-7969" y="0"/>
                                    </p:animMotion>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32"/>
                                        </p:tgtEl>
                                        <p:attrNameLst>
                                          <p:attrName>style.visibility</p:attrName>
                                        </p:attrNameLst>
                                      </p:cBhvr>
                                      <p:to>
                                        <p:strVal val="visible"/>
                                      </p:to>
                                    </p:set>
                                    <p:animEffect transition="in" filter="fade">
                                      <p:cBhvr>
                                        <p:cTn id="163" dur="500"/>
                                        <p:tgtEl>
                                          <p:spTgt spid="32"/>
                                        </p:tgtEl>
                                      </p:cBhvr>
                                    </p:animEffect>
                                  </p:childTnLst>
                                </p:cTn>
                              </p:par>
                            </p:childTnLst>
                          </p:cTn>
                        </p:par>
                      </p:childTnLst>
                    </p:cTn>
                  </p:par>
                  <p:par>
                    <p:cTn id="164" fill="hold">
                      <p:stCondLst>
                        <p:cond delay="indefinite"/>
                      </p:stCondLst>
                      <p:childTnLst>
                        <p:par>
                          <p:cTn id="165" fill="hold">
                            <p:stCondLst>
                              <p:cond delay="0"/>
                            </p:stCondLst>
                            <p:childTnLst>
                              <p:par>
                                <p:cTn id="166" presetID="42" presetClass="path" presetSubtype="0" accel="50000" decel="50000" fill="hold" grpId="0" nodeType="clickEffect">
                                  <p:stCondLst>
                                    <p:cond delay="0"/>
                                  </p:stCondLst>
                                  <p:childTnLst>
                                    <p:animMotion origin="layout" path="M -2.5E-6 -0.02639 L -2.5E-6 0.12986 " pathEditMode="relative" rAng="0" ptsTypes="AA">
                                      <p:cBhvr>
                                        <p:cTn id="167" dur="2000" fill="hold"/>
                                        <p:tgtEl>
                                          <p:spTgt spid="85"/>
                                        </p:tgtEl>
                                        <p:attrNameLst>
                                          <p:attrName>ppt_x</p:attrName>
                                          <p:attrName>ppt_y</p:attrName>
                                        </p:attrNameLst>
                                      </p:cBhvr>
                                      <p:rCtr x="0" y="7801"/>
                                    </p:animMotion>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7"/>
                                        </p:tgtEl>
                                        <p:attrNameLst>
                                          <p:attrName>style.visibility</p:attrName>
                                        </p:attrNameLst>
                                      </p:cBhvr>
                                      <p:to>
                                        <p:strVal val="visible"/>
                                      </p:to>
                                    </p:set>
                                    <p:animEffect transition="in" filter="fade">
                                      <p:cBhvr>
                                        <p:cTn id="172" dur="500"/>
                                        <p:tgtEl>
                                          <p:spTgt spid="87"/>
                                        </p:tgtEl>
                                      </p:cBhvr>
                                    </p:animEffect>
                                  </p:childTnLst>
                                </p:cTn>
                              </p:par>
                            </p:childTnLst>
                          </p:cTn>
                        </p:par>
                      </p:childTnLst>
                    </p:cTn>
                  </p:par>
                  <p:par>
                    <p:cTn id="173" fill="hold">
                      <p:stCondLst>
                        <p:cond delay="indefinite"/>
                      </p:stCondLst>
                      <p:childTnLst>
                        <p:par>
                          <p:cTn id="174" fill="hold">
                            <p:stCondLst>
                              <p:cond delay="0"/>
                            </p:stCondLst>
                            <p:childTnLst>
                              <p:par>
                                <p:cTn id="175" presetID="42" presetClass="path" presetSubtype="0" accel="50000" decel="50000" fill="hold" grpId="0" nodeType="clickEffect">
                                  <p:stCondLst>
                                    <p:cond delay="0"/>
                                  </p:stCondLst>
                                  <p:childTnLst>
                                    <p:animMotion origin="layout" path="M 3.125E-6 -0.00417 L 3.125E-6 0.15069 " pathEditMode="relative" rAng="0" ptsTypes="AA">
                                      <p:cBhvr>
                                        <p:cTn id="176" dur="2000" fill="hold"/>
                                        <p:tgtEl>
                                          <p:spTgt spid="90"/>
                                        </p:tgtEl>
                                        <p:attrNameLst>
                                          <p:attrName>ppt_x</p:attrName>
                                          <p:attrName>ppt_y</p:attrName>
                                        </p:attrNameLst>
                                      </p:cBhvr>
                                      <p:rCtr x="0" y="7731"/>
                                    </p:animMotion>
                                  </p:childTnLst>
                                </p:cTn>
                              </p:par>
                            </p:childTnLst>
                          </p:cTn>
                        </p:par>
                      </p:childTnLst>
                    </p:cTn>
                  </p:par>
                  <p:par>
                    <p:cTn id="177" fill="hold">
                      <p:stCondLst>
                        <p:cond delay="indefinite"/>
                      </p:stCondLst>
                      <p:childTnLst>
                        <p:par>
                          <p:cTn id="178" fill="hold">
                            <p:stCondLst>
                              <p:cond delay="0"/>
                            </p:stCondLst>
                            <p:childTnLst>
                              <p:par>
                                <p:cTn id="179" presetID="35" presetClass="path" presetSubtype="0" accel="50000" decel="50000" fill="hold" grpId="0" nodeType="clickEffect">
                                  <p:stCondLst>
                                    <p:cond delay="0"/>
                                  </p:stCondLst>
                                  <p:childTnLst>
                                    <p:animMotion origin="layout" path="M 3.54167E-6 -2.96296E-6 L -0.06315 -2.96296E-6 " pathEditMode="relative" rAng="0" ptsTypes="AA">
                                      <p:cBhvr>
                                        <p:cTn id="180" dur="2000" fill="hold"/>
                                        <p:tgtEl>
                                          <p:spTgt spid="81"/>
                                        </p:tgtEl>
                                        <p:attrNameLst>
                                          <p:attrName>ppt_x</p:attrName>
                                          <p:attrName>ppt_y</p:attrName>
                                        </p:attrNameLst>
                                      </p:cBhvr>
                                      <p:rCtr x="-3164" y="0"/>
                                    </p:animMotion>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nodeType="clickEffect">
                                  <p:stCondLst>
                                    <p:cond delay="0"/>
                                  </p:stCondLst>
                                  <p:childTnLst>
                                    <p:set>
                                      <p:cBhvr>
                                        <p:cTn id="184" dur="1" fill="hold">
                                          <p:stCondLst>
                                            <p:cond delay="0"/>
                                          </p:stCondLst>
                                        </p:cTn>
                                        <p:tgtEl>
                                          <p:spTgt spid="64"/>
                                        </p:tgtEl>
                                        <p:attrNameLst>
                                          <p:attrName>style.visibility</p:attrName>
                                        </p:attrNameLst>
                                      </p:cBhvr>
                                      <p:to>
                                        <p:strVal val="visible"/>
                                      </p:to>
                                    </p:set>
                                    <p:animEffect transition="in" filter="fade">
                                      <p:cBhvr>
                                        <p:cTn id="185" dur="500"/>
                                        <p:tgtEl>
                                          <p:spTgt spid="64"/>
                                        </p:tgtEl>
                                      </p:cBhvr>
                                    </p:animEffect>
                                  </p:childTnLst>
                                </p:cTn>
                              </p:par>
                            </p:childTnLst>
                          </p:cTn>
                        </p:par>
                      </p:childTnLst>
                    </p:cTn>
                  </p:par>
                  <p:par>
                    <p:cTn id="186" fill="hold">
                      <p:stCondLst>
                        <p:cond delay="indefinite"/>
                      </p:stCondLst>
                      <p:childTnLst>
                        <p:par>
                          <p:cTn id="187" fill="hold">
                            <p:stCondLst>
                              <p:cond delay="0"/>
                            </p:stCondLst>
                            <p:childTnLst>
                              <p:par>
                                <p:cTn id="188" presetID="14" presetClass="entr" presetSubtype="10" fill="hold" grpId="0" nodeType="clickEffect">
                                  <p:stCondLst>
                                    <p:cond delay="0"/>
                                  </p:stCondLst>
                                  <p:childTnLst>
                                    <p:set>
                                      <p:cBhvr>
                                        <p:cTn id="189" dur="1" fill="hold">
                                          <p:stCondLst>
                                            <p:cond delay="0"/>
                                          </p:stCondLst>
                                        </p:cTn>
                                        <p:tgtEl>
                                          <p:spTgt spid="2"/>
                                        </p:tgtEl>
                                        <p:attrNameLst>
                                          <p:attrName>style.visibility</p:attrName>
                                        </p:attrNameLst>
                                      </p:cBhvr>
                                      <p:to>
                                        <p:strVal val="visible"/>
                                      </p:to>
                                    </p:set>
                                    <p:animEffect transition="in" filter="randombar(horizontal)">
                                      <p:cBhvr>
                                        <p:cTn id="190" dur="5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25" grpId="0" animBg="1"/>
      <p:bldP spid="21" grpId="0" animBg="1"/>
      <p:bldP spid="78" grpId="0" animBg="1"/>
      <p:bldP spid="88" grpId="0" animBg="1"/>
      <p:bldP spid="89" grpId="0" animBg="1"/>
      <p:bldP spid="90" grpId="0" animBg="1"/>
      <p:bldP spid="62" grpId="0" animBg="1"/>
      <p:bldP spid="82" grpId="0" animBg="1"/>
      <p:bldP spid="86" grpId="0" animBg="1"/>
      <p:bldP spid="87" grpId="0" animBg="1"/>
      <p:bldP spid="80" grpId="0" animBg="1"/>
      <p:bldP spid="81" grpId="0" animBg="1"/>
      <p:bldP spid="41" grpId="0" animBg="1"/>
      <p:bldP spid="79" grpId="0" animBg="1"/>
      <p:bldP spid="77" grpId="0" animBg="1"/>
      <p:bldP spid="83" grpId="0" animBg="1"/>
      <p:bldP spid="84" grpId="0" animBg="1"/>
      <p:bldP spid="85" grpId="0" animBg="1"/>
      <p:bldP spid="72" grpId="0" animBg="1"/>
      <p:bldP spid="76" grpId="0" animBg="1"/>
      <p:bldP spid="75" grpId="0" animBg="1"/>
      <p:bldP spid="74" grpId="0" animBg="1"/>
      <p:bldP spid="73" grpId="0" animBg="1"/>
      <p:bldP spid="14" grpId="0" animBg="1"/>
      <p:bldP spid="59" grpId="0" animBg="1"/>
      <p:bldP spid="60" grpId="0" animBg="1"/>
      <p:bldP spid="61" grpId="0" animBg="1"/>
      <p:bldP spid="63" grpId="0" animBg="1"/>
      <p:bldP spid="48" grpId="0" animBg="1"/>
      <p:bldP spid="104" grpId="0" animBg="1"/>
      <p:bldP spid="53" grpId="0" animBg="1"/>
      <p:bldP spid="54" grpId="0" animBg="1"/>
      <p:bldP spid="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20.1|8.4|9.8|6.7"/>
</p:tagLst>
</file>

<file path=ppt/tags/tag2.xml><?xml version="1.0" encoding="utf-8"?>
<p:tagLst xmlns:a="http://schemas.openxmlformats.org/drawingml/2006/main" xmlns:r="http://schemas.openxmlformats.org/officeDocument/2006/relationships" xmlns:p="http://schemas.openxmlformats.org/presentationml/2006/main">
  <p:tag name="TIMING" val="|1.5|20.2|5.7|2.1|4|2.3|3.8|3.4|2.2|6.5|2|4.2|4.2|2.1|6.6|5.8|6.2|8.1|8|3|3.6|6.4"/>
</p:tagLst>
</file>

<file path=ppt/tags/tag3.xml><?xml version="1.0" encoding="utf-8"?>
<p:tagLst xmlns:a="http://schemas.openxmlformats.org/drawingml/2006/main" xmlns:r="http://schemas.openxmlformats.org/officeDocument/2006/relationships" xmlns:p="http://schemas.openxmlformats.org/presentationml/2006/main">
  <p:tag name="TIMING" val="|0.7|1.9|11|1.6|1.3|2.2|1.4|2|1.9|3.8|2|1.9|4.3|2.1|1.8|2.9|2.1|1.9|4.4|1.9|1.6|7.6|2.2|1.7|2.2|2|4.1|2|1.6|2.9|1.9|1.1|2.1|2.1|3.1|2.2|1.7|1.7|3.7|2.6|2.2|3.9|2|2.1|1.1|1.9|2.1|2.1|2.1|1.7"/>
</p:tagLst>
</file>

<file path=ppt/tags/tag4.xml><?xml version="1.0" encoding="utf-8"?>
<p:tagLst xmlns:a="http://schemas.openxmlformats.org/drawingml/2006/main" xmlns:r="http://schemas.openxmlformats.org/officeDocument/2006/relationships" xmlns:p="http://schemas.openxmlformats.org/presentationml/2006/main">
  <p:tag name="TIMING" val="|0.7|20|2.6|2.8|2.3|2.5|2|3|2.4|2.8|2.2|3.1|2.1|4.4|2.1|4.6|2.1|6.3|3|2.2|5.5|2.5|2.3"/>
</p:tagLst>
</file>

<file path=ppt/tags/tag5.xml><?xml version="1.0" encoding="utf-8"?>
<p:tagLst xmlns:a="http://schemas.openxmlformats.org/drawingml/2006/main" xmlns:r="http://schemas.openxmlformats.org/officeDocument/2006/relationships" xmlns:p="http://schemas.openxmlformats.org/presentationml/2006/main">
  <p:tag name="TIMING" val="|0.6|5.7|2.3|3.6|1.9|3.2|2.8|2.1|4.8|2.1|3.4|2.3|3.6|2.2|3.6|2|3.7|2.2|3.4|2.3|2.7|2.3|3|2.3|3.2|2.1|3.1|2.3|0.9|1.9|2.1|2.9|2.2|1.8|2|2|2.3|2.2|1.5|2|1.8"/>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4744</TotalTime>
  <Words>1504</Words>
  <Application>Microsoft Office PowerPoint</Application>
  <PresentationFormat>Widescreen</PresentationFormat>
  <Paragraphs>113</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Tw Cen MT</vt:lpstr>
      <vt:lpstr>Droplet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Arapaut Sivaprasad</dc:creator>
  <cp:lastModifiedBy>Arapaut Sivaprasad</cp:lastModifiedBy>
  <cp:revision>252</cp:revision>
  <dcterms:created xsi:type="dcterms:W3CDTF">2018-12-07T07:28:57Z</dcterms:created>
  <dcterms:modified xsi:type="dcterms:W3CDTF">2018-12-11T04:45:01Z</dcterms:modified>
</cp:coreProperties>
</file>